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2"/>
  </p:notesMasterIdLst>
  <p:sldIdLst>
    <p:sldId id="256" r:id="rId2"/>
    <p:sldId id="257" r:id="rId3"/>
    <p:sldId id="258" r:id="rId4"/>
    <p:sldId id="265" r:id="rId5"/>
    <p:sldId id="259" r:id="rId6"/>
    <p:sldId id="266" r:id="rId7"/>
    <p:sldId id="267" r:id="rId8"/>
    <p:sldId id="268" r:id="rId9"/>
    <p:sldId id="270" r:id="rId10"/>
    <p:sldId id="269" r:id="rId11"/>
    <p:sldId id="280" r:id="rId12"/>
    <p:sldId id="279" r:id="rId13"/>
    <p:sldId id="271" r:id="rId14"/>
    <p:sldId id="272" r:id="rId15"/>
    <p:sldId id="275" r:id="rId16"/>
    <p:sldId id="278" r:id="rId17"/>
    <p:sldId id="273" r:id="rId18"/>
    <p:sldId id="281" r:id="rId19"/>
    <p:sldId id="282" r:id="rId20"/>
    <p:sldId id="28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0816"/>
  </p:normalViewPr>
  <p:slideViewPr>
    <p:cSldViewPr snapToGrid="0" snapToObjects="1">
      <p:cViewPr varScale="1">
        <p:scale>
          <a:sx n="88" d="100"/>
          <a:sy n="88" d="100"/>
        </p:scale>
        <p:origin x="202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DC6896-4F63-A940-A838-1B7C67478B0A}" type="datetimeFigureOut">
              <a:rPr lang="en-US" smtClean="0"/>
              <a:t>12/21/21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6815EA-D558-2E49-B725-40DBAF66DA52}" type="slidenum">
              <a:rPr lang="en-US" smtClean="0"/>
              <a:t>‹#›</a:t>
            </a:fld>
            <a:endParaRPr lang="en-US"/>
          </a:p>
        </p:txBody>
      </p:sp>
    </p:spTree>
    <p:extLst>
      <p:ext uri="{BB962C8B-B14F-4D97-AF65-F5344CB8AC3E}">
        <p14:creationId xmlns:p14="http://schemas.microsoft.com/office/powerpoint/2010/main" val="4325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backlinko.com/twitter-user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search for COVID on twitter, the top search results on Sunday were</a:t>
            </a:r>
          </a:p>
          <a:p>
            <a:r>
              <a:rPr lang="en-US" dirty="0"/>
              <a:t>And</a:t>
            </a:r>
            <a:br>
              <a:rPr lang="en-US" dirty="0"/>
            </a:br>
            <a:r>
              <a:rPr lang="en-US" dirty="0"/>
              <a:t>When you searched for Omicron, the top search results were</a:t>
            </a:r>
          </a:p>
          <a:p>
            <a:endParaRPr lang="en-US" dirty="0"/>
          </a:p>
          <a:p>
            <a:r>
              <a:rPr lang="en-US" dirty="0"/>
              <a:t>The constant between the search results on the left is – it contains the word COVID</a:t>
            </a:r>
          </a:p>
          <a:p>
            <a:r>
              <a:rPr lang="en-US" dirty="0"/>
              <a:t>The constant for the search results on the right is – it contains the word Omicron</a:t>
            </a:r>
          </a:p>
          <a:p>
            <a:endParaRPr lang="en-US" dirty="0"/>
          </a:p>
          <a:p>
            <a:r>
              <a:rPr lang="en-US" dirty="0"/>
              <a:t>But both are essentially talking about the same thing- same TOPIC – broadly speaking</a:t>
            </a:r>
          </a:p>
          <a:p>
            <a:endParaRPr lang="en-US" dirty="0"/>
          </a:p>
          <a:p>
            <a:r>
              <a:rPr lang="en-US" dirty="0"/>
              <a:t>Twitters search query algorithm is keyword </a:t>
            </a:r>
            <a:r>
              <a:rPr lang="en-US" dirty="0" err="1"/>
              <a:t>based..not</a:t>
            </a:r>
            <a:r>
              <a:rPr lang="en-US" dirty="0"/>
              <a:t> context based</a:t>
            </a:r>
          </a:p>
          <a:p>
            <a:endParaRPr lang="en-US" dirty="0"/>
          </a:p>
          <a:p>
            <a:r>
              <a:rPr lang="en-US" dirty="0"/>
              <a:t>One way to improve these search results is by associating words with certain topics and smartly figuring out what the user is looking for</a:t>
            </a:r>
          </a:p>
          <a:p>
            <a:r>
              <a:rPr lang="en-US" dirty="0"/>
              <a:t>For </a:t>
            </a:r>
            <a:r>
              <a:rPr lang="en-US" dirty="0" err="1"/>
              <a:t>eg</a:t>
            </a:r>
            <a:r>
              <a:rPr lang="en-US" dirty="0"/>
              <a:t> if the user searches for case or case-count or third wave or hospitalizations or omicron, the algorithm should smartly detect that the user is looking to find information about covid with the focus keyword being the search term</a:t>
            </a:r>
          </a:p>
          <a:p>
            <a:endParaRPr lang="en-US" dirty="0"/>
          </a:p>
          <a:p>
            <a:r>
              <a:rPr lang="en-US" dirty="0"/>
              <a:t>So how can we do that? This where is topic modeling can add more context to the search results</a:t>
            </a:r>
          </a:p>
          <a:p>
            <a:endParaRPr lang="en-US" dirty="0"/>
          </a:p>
          <a:p>
            <a:r>
              <a:rPr lang="en-US" dirty="0"/>
              <a:t>There are other ways twitter do shows contextual based search results like for </a:t>
            </a:r>
            <a:r>
              <a:rPr lang="en-US" dirty="0" err="1"/>
              <a:t>eg</a:t>
            </a:r>
            <a:r>
              <a:rPr lang="en-US" dirty="0"/>
              <a:t> in its trending section where it curates the search results based on topics</a:t>
            </a:r>
          </a:p>
        </p:txBody>
      </p:sp>
      <p:sp>
        <p:nvSpPr>
          <p:cNvPr id="4" name="Slide Number Placeholder 3"/>
          <p:cNvSpPr>
            <a:spLocks noGrp="1"/>
          </p:cNvSpPr>
          <p:nvPr>
            <p:ph type="sldNum" sz="quarter" idx="5"/>
          </p:nvPr>
        </p:nvSpPr>
        <p:spPr/>
        <p:txBody>
          <a:bodyPr/>
          <a:lstStyle/>
          <a:p>
            <a:fld id="{7C6815EA-D558-2E49-B725-40DBAF66DA52}" type="slidenum">
              <a:rPr lang="en-US" smtClean="0"/>
              <a:t>2</a:t>
            </a:fld>
            <a:endParaRPr lang="en-US"/>
          </a:p>
        </p:txBody>
      </p:sp>
    </p:spTree>
    <p:extLst>
      <p:ext uri="{BB962C8B-B14F-4D97-AF65-F5344CB8AC3E}">
        <p14:creationId xmlns:p14="http://schemas.microsoft.com/office/powerpoint/2010/main" val="25451957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Shows the distribution of clusters in documents</a:t>
            </a:r>
          </a:p>
          <a:p>
            <a:r>
              <a:rPr lang="en-US" dirty="0"/>
              <a:t>Topic 28 which was about just general wishes is the most occurring topic in all the documents</a:t>
            </a:r>
          </a:p>
          <a:p>
            <a:r>
              <a:rPr lang="en-US" dirty="0"/>
              <a:t>I guess the bottom 15 topics occur in such lower frequency, we can either lump them into one or they are indeed distinct topics</a:t>
            </a:r>
          </a:p>
          <a:p>
            <a:r>
              <a:rPr lang="en-US" dirty="0"/>
              <a:t>Will need some tuning of the model </a:t>
            </a:r>
            <a:r>
              <a:rPr lang="en-US" dirty="0" err="1"/>
              <a:t>paramters</a:t>
            </a:r>
            <a:endParaRPr lang="en-US" dirty="0"/>
          </a:p>
          <a:p>
            <a:endParaRPr lang="en-US" dirty="0"/>
          </a:p>
          <a:p>
            <a:r>
              <a:rPr lang="en-US" dirty="0"/>
              <a:t>This model takes more than 6 hours to run for the entire corpus and as you will see later, even though it did a better job at identifying </a:t>
            </a:r>
            <a:r>
              <a:rPr lang="en-US" dirty="0" err="1"/>
              <a:t>coherenct</a:t>
            </a:r>
            <a:r>
              <a:rPr lang="en-US" dirty="0"/>
              <a:t> topics, its usage is limited due to slow run times</a:t>
            </a:r>
          </a:p>
          <a:p>
            <a:endParaRPr lang="en-US" dirty="0"/>
          </a:p>
          <a:p>
            <a:r>
              <a:rPr lang="en-US" dirty="0"/>
              <a:t>I did a more extensive modeling study using the LDA model</a:t>
            </a:r>
          </a:p>
        </p:txBody>
      </p:sp>
      <p:sp>
        <p:nvSpPr>
          <p:cNvPr id="4" name="Slide Number Placeholder 3"/>
          <p:cNvSpPr>
            <a:spLocks noGrp="1"/>
          </p:cNvSpPr>
          <p:nvPr>
            <p:ph type="sldNum" sz="quarter" idx="5"/>
          </p:nvPr>
        </p:nvSpPr>
        <p:spPr/>
        <p:txBody>
          <a:bodyPr/>
          <a:lstStyle/>
          <a:p>
            <a:fld id="{7C6815EA-D558-2E49-B725-40DBAF66DA52}" type="slidenum">
              <a:rPr lang="en-US" smtClean="0"/>
              <a:t>12</a:t>
            </a:fld>
            <a:endParaRPr lang="en-US"/>
          </a:p>
        </p:txBody>
      </p:sp>
    </p:spTree>
    <p:extLst>
      <p:ext uri="{BB962C8B-B14F-4D97-AF65-F5344CB8AC3E}">
        <p14:creationId xmlns:p14="http://schemas.microsoft.com/office/powerpoint/2010/main" val="3140147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base model was run with 25 topics</a:t>
            </a:r>
          </a:p>
          <a:p>
            <a:r>
              <a:rPr lang="en-US" dirty="0"/>
              <a:t>A good way to evaluate the performance of LDA models, is using </a:t>
            </a:r>
            <a:r>
              <a:rPr lang="en-US" dirty="0" err="1"/>
              <a:t>pyLDAvis</a:t>
            </a:r>
            <a:r>
              <a:rPr lang="en-US" dirty="0"/>
              <a:t> library which plots the </a:t>
            </a:r>
            <a:r>
              <a:rPr lang="en-US" dirty="0" err="1"/>
              <a:t>Intertopic</a:t>
            </a:r>
            <a:r>
              <a:rPr lang="en-US" dirty="0"/>
              <a:t> Distance Map on PC axes.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are aiming to see circles which are more spread out and with minimal overlap which is a representation of a model that is picking up distinct topics</a:t>
            </a:r>
          </a:p>
          <a:p>
            <a:endParaRPr lang="en-US" dirty="0"/>
          </a:p>
          <a:p>
            <a:r>
              <a:rPr lang="en-US" dirty="0"/>
              <a:t>When you hover over a particular bubble, the plot on the right shows the words and their occurrences in a given topic. By default, a LDA model will assign all the words in the vocabulary to a topic but the </a:t>
            </a:r>
            <a:r>
              <a:rPr lang="en-US" dirty="0" err="1"/>
              <a:t>probabiltiies</a:t>
            </a:r>
            <a:r>
              <a:rPr lang="en-US" dirty="0"/>
              <a:t> will be totally different. And you can sort these words by their probabilities to see the likelihood of a word to be associated with a given topic. The red shows the distribution of the words in that topic and is sorted high to low and blue shows the the distribution in entire corpus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top topic (1) is composed of words such as `government`, `vaccine`, `student`, `issue` and `health` which could mean the topic being discussed has some components of government intervention in covid and priorities related to student likely the schools being closed due to pandemic.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this way you can try to interpret the topic based on the cluster of words being associated with that topic</a:t>
            </a:r>
          </a:p>
          <a:p>
            <a:endParaRPr lang="en-US" dirty="0"/>
          </a:p>
          <a:p>
            <a:r>
              <a:rPr lang="en-US" dirty="0"/>
              <a:t>There is always a human element involved to evaluating LDA models.</a:t>
            </a:r>
          </a:p>
        </p:txBody>
      </p:sp>
      <p:sp>
        <p:nvSpPr>
          <p:cNvPr id="4" name="Slide Number Placeholder 3"/>
          <p:cNvSpPr>
            <a:spLocks noGrp="1"/>
          </p:cNvSpPr>
          <p:nvPr>
            <p:ph type="sldNum" sz="quarter" idx="5"/>
          </p:nvPr>
        </p:nvSpPr>
        <p:spPr/>
        <p:txBody>
          <a:bodyPr/>
          <a:lstStyle/>
          <a:p>
            <a:fld id="{7C6815EA-D558-2E49-B725-40DBAF66DA52}" type="slidenum">
              <a:rPr lang="en-US" smtClean="0"/>
              <a:t>13</a:t>
            </a:fld>
            <a:endParaRPr lang="en-US"/>
          </a:p>
        </p:txBody>
      </p:sp>
    </p:spTree>
    <p:extLst>
      <p:ext uri="{BB962C8B-B14F-4D97-AF65-F5344CB8AC3E}">
        <p14:creationId xmlns:p14="http://schemas.microsoft.com/office/powerpoint/2010/main" val="22951180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err="1">
                <a:solidFill>
                  <a:schemeClr val="tx1"/>
                </a:solidFill>
                <a:effectLst/>
                <a:latin typeface="+mn-lt"/>
                <a:ea typeface="+mn-ea"/>
                <a:cs typeface="+mn-cs"/>
              </a:rPr>
              <a:t>Ther</a:t>
            </a:r>
            <a:r>
              <a:rPr lang="en-US" sz="1200" b="0" i="0" u="none" strike="noStrike" kern="1200" dirty="0">
                <a:solidFill>
                  <a:schemeClr val="tx1"/>
                </a:solidFill>
                <a:effectLst/>
                <a:latin typeface="+mn-lt"/>
                <a:ea typeface="+mn-ea"/>
                <a:cs typeface="+mn-cs"/>
              </a:rPr>
              <a:t> are 2 </a:t>
            </a:r>
            <a:r>
              <a:rPr lang="en-US" sz="1200" b="0" i="0" u="none" strike="noStrike" kern="1200" dirty="0" err="1">
                <a:solidFill>
                  <a:schemeClr val="tx1"/>
                </a:solidFill>
                <a:effectLst/>
                <a:latin typeface="+mn-lt"/>
                <a:ea typeface="+mn-ea"/>
                <a:cs typeface="+mn-cs"/>
              </a:rPr>
              <a:t>hyperparamters</a:t>
            </a:r>
            <a:r>
              <a:rPr lang="en-US" sz="1200" b="0" i="0" u="none" strike="noStrike" kern="1200" dirty="0">
                <a:solidFill>
                  <a:schemeClr val="tx1"/>
                </a:solidFill>
                <a:effectLst/>
                <a:latin typeface="+mn-lt"/>
                <a:ea typeface="+mn-ea"/>
                <a:cs typeface="+mn-cs"/>
              </a:rPr>
              <a:t>, number of topics is the one we are really interested in and </a:t>
            </a:r>
            <a:r>
              <a:rPr lang="en-US" sz="1200" b="0" i="0" u="none" strike="noStrike" kern="1200" dirty="0" err="1">
                <a:solidFill>
                  <a:schemeClr val="tx1"/>
                </a:solidFill>
                <a:effectLst/>
                <a:latin typeface="+mn-lt"/>
                <a:ea typeface="+mn-ea"/>
                <a:cs typeface="+mn-cs"/>
              </a:rPr>
              <a:t>learning_decay</a:t>
            </a:r>
            <a:r>
              <a:rPr lang="en-US" sz="1200" b="0" i="0" u="none" strike="noStrike" kern="1200" dirty="0">
                <a:solidFill>
                  <a:schemeClr val="tx1"/>
                </a:solidFill>
                <a:effectLst/>
                <a:latin typeface="+mn-lt"/>
                <a:ea typeface="+mn-ea"/>
                <a:cs typeface="+mn-cs"/>
              </a:rPr>
              <a:t> which controls the learning rate.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To choose the best models, we can rank all the models based on their Topic Coherence score.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It is a measure a single topic by measuring the degree of semantic similarity between high scoring words in the topic. These measurements help distinguish between topics that are semantically interpretable topics and topics that are artifacts of statistical inference. Coherence measures the relative distance between words within a topic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So the top ranked LDA model had number of topics  = 15 and learning decay of 0.5 and the score was 0.45, base model had a score of 0.45</a:t>
            </a:r>
          </a:p>
          <a:p>
            <a:r>
              <a:rPr lang="en-US" sz="1200" b="0" i="0" u="none" strike="noStrike" kern="1200" dirty="0">
                <a:solidFill>
                  <a:schemeClr val="tx1"/>
                </a:solidFill>
                <a:effectLst/>
                <a:latin typeface="+mn-lt"/>
                <a:ea typeface="+mn-ea"/>
                <a:cs typeface="+mn-cs"/>
              </a:rPr>
              <a:t>One more thing to note is that the 2</a:t>
            </a:r>
            <a:r>
              <a:rPr lang="en-US" sz="1200" b="0" i="0" u="none" strike="noStrike" kern="1200" baseline="30000" dirty="0">
                <a:solidFill>
                  <a:schemeClr val="tx1"/>
                </a:solidFill>
                <a:effectLst/>
                <a:latin typeface="+mn-lt"/>
                <a:ea typeface="+mn-ea"/>
                <a:cs typeface="+mn-cs"/>
              </a:rPr>
              <a:t>nd</a:t>
            </a:r>
            <a:r>
              <a:rPr lang="en-US" sz="1200" b="0" i="0" u="none" strike="noStrike" kern="1200" dirty="0">
                <a:solidFill>
                  <a:schemeClr val="tx1"/>
                </a:solidFill>
                <a:effectLst/>
                <a:latin typeface="+mn-lt"/>
                <a:ea typeface="+mn-ea"/>
                <a:cs typeface="+mn-cs"/>
              </a:rPr>
              <a:t> ranked model had a score of 0.4933 which is not much different from the first model. But it had 25 topics. This </a:t>
            </a:r>
            <a:r>
              <a:rPr lang="en-US" sz="1200" b="0" i="0" u="none" strike="noStrike" kern="1200" dirty="0" err="1">
                <a:solidFill>
                  <a:schemeClr val="tx1"/>
                </a:solidFill>
                <a:effectLst/>
                <a:latin typeface="+mn-lt"/>
                <a:ea typeface="+mn-ea"/>
                <a:cs typeface="+mn-cs"/>
              </a:rPr>
              <a:t>kinda</a:t>
            </a:r>
            <a:r>
              <a:rPr lang="en-US" sz="1200" b="0" i="0" u="none" strike="noStrike" kern="1200" dirty="0">
                <a:solidFill>
                  <a:schemeClr val="tx1"/>
                </a:solidFill>
                <a:effectLst/>
                <a:latin typeface="+mn-lt"/>
                <a:ea typeface="+mn-ea"/>
                <a:cs typeface="+mn-cs"/>
              </a:rPr>
              <a:t> shows how tricky these LDA models are to score and rank and chose the best ones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is coherence?</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set of statements or facts is said to be coherent, if they support each other. Thus, a coherent fact set can be interpreted in a context that covers all or most of the facts. An example of a coherent fact set is “the game is a team sport”, “the game is played with a ball”, “the game demands great physical efforts”</a:t>
            </a:r>
          </a:p>
          <a:p>
            <a:endParaRPr lang="en-US" dirty="0"/>
          </a:p>
        </p:txBody>
      </p:sp>
      <p:sp>
        <p:nvSpPr>
          <p:cNvPr id="4" name="Slide Number Placeholder 3"/>
          <p:cNvSpPr>
            <a:spLocks noGrp="1"/>
          </p:cNvSpPr>
          <p:nvPr>
            <p:ph type="sldNum" sz="quarter" idx="5"/>
          </p:nvPr>
        </p:nvSpPr>
        <p:spPr/>
        <p:txBody>
          <a:bodyPr/>
          <a:lstStyle/>
          <a:p>
            <a:fld id="{7C6815EA-D558-2E49-B725-40DBAF66DA52}" type="slidenum">
              <a:rPr lang="en-US" smtClean="0"/>
              <a:t>14</a:t>
            </a:fld>
            <a:endParaRPr lang="en-US"/>
          </a:p>
        </p:txBody>
      </p:sp>
    </p:spTree>
    <p:extLst>
      <p:ext uri="{BB962C8B-B14F-4D97-AF65-F5344CB8AC3E}">
        <p14:creationId xmlns:p14="http://schemas.microsoft.com/office/powerpoint/2010/main" val="301129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6815EA-D558-2E49-B725-40DBAF66DA52}" type="slidenum">
              <a:rPr lang="en-US" smtClean="0"/>
              <a:t>15</a:t>
            </a:fld>
            <a:endParaRPr lang="en-US"/>
          </a:p>
        </p:txBody>
      </p:sp>
    </p:spTree>
    <p:extLst>
      <p:ext uri="{BB962C8B-B14F-4D97-AF65-F5344CB8AC3E}">
        <p14:creationId xmlns:p14="http://schemas.microsoft.com/office/powerpoint/2010/main" val="10172242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look at the </a:t>
            </a:r>
            <a:r>
              <a:rPr lang="en-US" dirty="0" err="1"/>
              <a:t>distbution</a:t>
            </a:r>
            <a:r>
              <a:rPr lang="en-US" dirty="0"/>
              <a:t> of topics in the corpus. Just to get an idea of how dominant a particular topic is</a:t>
            </a:r>
          </a:p>
          <a:p>
            <a:r>
              <a:rPr lang="en-US" dirty="0"/>
              <a:t>The top plot shows the absolute number of topics distribution in the corpus</a:t>
            </a:r>
          </a:p>
          <a:p>
            <a:r>
              <a:rPr lang="en-US" dirty="0"/>
              <a:t>The bottom plot shows the distribution of weights</a:t>
            </a:r>
          </a:p>
          <a:p>
            <a:endParaRPr lang="en-US" dirty="0"/>
          </a:p>
          <a:p>
            <a:r>
              <a:rPr lang="en-US" dirty="0"/>
              <a:t>As we can see the topi 4 topics are the most dominant amongst all the topics. Which is a totally different from what we see in the GSDMM model. So both the models are behaving differently and picking on different topics. Just to note both models have different number of topics</a:t>
            </a:r>
          </a:p>
        </p:txBody>
      </p:sp>
      <p:sp>
        <p:nvSpPr>
          <p:cNvPr id="4" name="Slide Number Placeholder 3"/>
          <p:cNvSpPr>
            <a:spLocks noGrp="1"/>
          </p:cNvSpPr>
          <p:nvPr>
            <p:ph type="sldNum" sz="quarter" idx="5"/>
          </p:nvPr>
        </p:nvSpPr>
        <p:spPr/>
        <p:txBody>
          <a:bodyPr/>
          <a:lstStyle/>
          <a:p>
            <a:fld id="{7C6815EA-D558-2E49-B725-40DBAF66DA52}" type="slidenum">
              <a:rPr lang="en-US" smtClean="0"/>
              <a:t>16</a:t>
            </a:fld>
            <a:endParaRPr lang="en-US"/>
          </a:p>
        </p:txBody>
      </p:sp>
    </p:spTree>
    <p:extLst>
      <p:ext uri="{BB962C8B-B14F-4D97-AF65-F5344CB8AC3E}">
        <p14:creationId xmlns:p14="http://schemas.microsoft.com/office/powerpoint/2010/main" val="3658323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other plot I looked at was distribution of document word counts. As you can see the max number here is around 30. It should be around 280 which is the max tweet length</a:t>
            </a:r>
          </a:p>
          <a:p>
            <a:r>
              <a:rPr lang="en-US" dirty="0"/>
              <a:t>But this is an artifact of the custom </a:t>
            </a:r>
            <a:r>
              <a:rPr lang="en-US" dirty="0" err="1"/>
              <a:t>stopwords</a:t>
            </a:r>
            <a:r>
              <a:rPr lang="en-US" dirty="0"/>
              <a:t> that I ended up using so as to improve the model. There were lot of words which were constantly appearing for </a:t>
            </a:r>
            <a:r>
              <a:rPr lang="en-US" dirty="0" err="1"/>
              <a:t>eg</a:t>
            </a:r>
            <a:r>
              <a:rPr lang="en-US" dirty="0"/>
              <a:t> India, day, good, today, birthday which I thought were not adding any more context to the topic and they kept appearing in all the topics in high </a:t>
            </a:r>
            <a:r>
              <a:rPr lang="en-US" dirty="0" err="1"/>
              <a:t>proporition</a:t>
            </a:r>
            <a:r>
              <a:rPr lang="en-US" dirty="0"/>
              <a:t>. So I decided to drop them.</a:t>
            </a:r>
          </a:p>
          <a:p>
            <a:endParaRPr lang="en-US" dirty="0"/>
          </a:p>
          <a:p>
            <a:r>
              <a:rPr lang="en-US" dirty="0"/>
              <a:t>But since those affected the word counts of the documents, it makes me think in general all the tweets were quite similar in nature.</a:t>
            </a:r>
          </a:p>
        </p:txBody>
      </p:sp>
      <p:sp>
        <p:nvSpPr>
          <p:cNvPr id="4" name="Slide Number Placeholder 3"/>
          <p:cNvSpPr>
            <a:spLocks noGrp="1"/>
          </p:cNvSpPr>
          <p:nvPr>
            <p:ph type="sldNum" sz="quarter" idx="5"/>
          </p:nvPr>
        </p:nvSpPr>
        <p:spPr/>
        <p:txBody>
          <a:bodyPr/>
          <a:lstStyle/>
          <a:p>
            <a:fld id="{7C6815EA-D558-2E49-B725-40DBAF66DA52}" type="slidenum">
              <a:rPr lang="en-US" smtClean="0"/>
              <a:t>17</a:t>
            </a:fld>
            <a:endParaRPr lang="en-US"/>
          </a:p>
        </p:txBody>
      </p:sp>
    </p:spTree>
    <p:extLst>
      <p:ext uri="{BB962C8B-B14F-4D97-AF65-F5344CB8AC3E}">
        <p14:creationId xmlns:p14="http://schemas.microsoft.com/office/powerpoint/2010/main" val="3955498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was to model what I call trending topics here. But this is basically my attempt to extract more coherent topics. My thinking was what ppl talk about is constantly evolving. Topics trends at shorter time interval these days, could be daily, weekly. Monthly. What was relevant 2 years back is most likely not being talked about now or it is being talked about in different context.</a:t>
            </a:r>
          </a:p>
          <a:p>
            <a:endParaRPr lang="en-US" dirty="0"/>
          </a:p>
          <a:p>
            <a:r>
              <a:rPr lang="en-US" dirty="0"/>
              <a:t>So here I modeled the corpus on a </a:t>
            </a:r>
            <a:r>
              <a:rPr lang="en-US" dirty="0" err="1"/>
              <a:t>montly</a:t>
            </a:r>
            <a:r>
              <a:rPr lang="en-US" dirty="0"/>
              <a:t> basis and getting a top topic for that given month. Just to see if there any particular topics that were focus in that month and if it changed in the next month or if it reappeared few months down the line…something of that sort</a:t>
            </a:r>
          </a:p>
          <a:p>
            <a:endParaRPr lang="en-US" dirty="0"/>
          </a:p>
          <a:p>
            <a:r>
              <a:rPr lang="en-US" dirty="0"/>
              <a:t>I again tuned the hyperparameters for models for each month and ranked them by coherence score</a:t>
            </a:r>
          </a:p>
          <a:p>
            <a:endParaRPr lang="en-US" dirty="0"/>
          </a:p>
          <a:p>
            <a:r>
              <a:rPr lang="en-US" dirty="0"/>
              <a:t>Here I am just showing a plot of the coherence scores and number of topics over the last 2 years</a:t>
            </a:r>
          </a:p>
          <a:p>
            <a:endParaRPr lang="en-US" dirty="0"/>
          </a:p>
          <a:p>
            <a:r>
              <a:rPr lang="en-US" dirty="0"/>
              <a:t>As you can see the number of topics the model is picking up for each of these months vary widely between 3 and 30 topics</a:t>
            </a:r>
          </a:p>
        </p:txBody>
      </p:sp>
      <p:sp>
        <p:nvSpPr>
          <p:cNvPr id="4" name="Slide Number Placeholder 3"/>
          <p:cNvSpPr>
            <a:spLocks noGrp="1"/>
          </p:cNvSpPr>
          <p:nvPr>
            <p:ph type="sldNum" sz="quarter" idx="5"/>
          </p:nvPr>
        </p:nvSpPr>
        <p:spPr/>
        <p:txBody>
          <a:bodyPr/>
          <a:lstStyle/>
          <a:p>
            <a:fld id="{7C6815EA-D558-2E49-B725-40DBAF66DA52}" type="slidenum">
              <a:rPr lang="en-US" smtClean="0"/>
              <a:t>18</a:t>
            </a:fld>
            <a:endParaRPr lang="en-US"/>
          </a:p>
        </p:txBody>
      </p:sp>
    </p:spTree>
    <p:extLst>
      <p:ext uri="{BB962C8B-B14F-4D97-AF65-F5344CB8AC3E}">
        <p14:creationId xmlns:p14="http://schemas.microsoft.com/office/powerpoint/2010/main" val="3854565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general intro on what a topic model 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Topic Model assumes that documents are composed of words that help determine the topics and maps documents to a list of topics by assigning each word in the document to different topics.</a:t>
            </a:r>
          </a:p>
          <a:p>
            <a:endParaRPr lang="en-US" dirty="0"/>
          </a:p>
        </p:txBody>
      </p:sp>
      <p:sp>
        <p:nvSpPr>
          <p:cNvPr id="4" name="Slide Number Placeholder 3"/>
          <p:cNvSpPr>
            <a:spLocks noGrp="1"/>
          </p:cNvSpPr>
          <p:nvPr>
            <p:ph type="sldNum" sz="quarter" idx="5"/>
          </p:nvPr>
        </p:nvSpPr>
        <p:spPr/>
        <p:txBody>
          <a:bodyPr/>
          <a:lstStyle/>
          <a:p>
            <a:fld id="{7C6815EA-D558-2E49-B725-40DBAF66DA52}" type="slidenum">
              <a:rPr lang="en-US" smtClean="0"/>
              <a:t>4</a:t>
            </a:fld>
            <a:endParaRPr lang="en-US"/>
          </a:p>
        </p:txBody>
      </p:sp>
    </p:spTree>
    <p:extLst>
      <p:ext uri="{BB962C8B-B14F-4D97-AF65-F5344CB8AC3E}">
        <p14:creationId xmlns:p14="http://schemas.microsoft.com/office/powerpoint/2010/main" val="3019021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6815EA-D558-2E49-B725-40DBAF66DA52}" type="slidenum">
              <a:rPr lang="en-US" smtClean="0"/>
              <a:t>5</a:t>
            </a:fld>
            <a:endParaRPr lang="en-US"/>
          </a:p>
        </p:txBody>
      </p:sp>
    </p:spTree>
    <p:extLst>
      <p:ext uri="{BB962C8B-B14F-4D97-AF65-F5344CB8AC3E}">
        <p14:creationId xmlns:p14="http://schemas.microsoft.com/office/powerpoint/2010/main" val="3458136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Twitter is one of the most popular social media platforms, and it currently has over </a:t>
            </a:r>
            <a:r>
              <a:rPr lang="en-US" sz="1200" b="0" i="0" u="none" strike="noStrike" kern="1200" dirty="0">
                <a:solidFill>
                  <a:schemeClr val="tx1"/>
                </a:solidFill>
                <a:effectLst/>
                <a:latin typeface="+mn-lt"/>
                <a:ea typeface="+mn-ea"/>
                <a:cs typeface="+mn-cs"/>
                <a:hlinkClick r:id="rId3"/>
              </a:rPr>
              <a:t>396.5 million</a:t>
            </a:r>
            <a:r>
              <a:rPr lang="en-US" sz="1200" b="0" i="0" kern="1200" dirty="0">
                <a:solidFill>
                  <a:schemeClr val="tx1"/>
                </a:solidFill>
                <a:effectLst/>
                <a:latin typeface="+mn-lt"/>
                <a:ea typeface="+mn-ea"/>
                <a:cs typeface="+mn-cs"/>
              </a:rPr>
              <a:t> users. </a:t>
            </a:r>
          </a:p>
          <a:p>
            <a:r>
              <a:rPr lang="en-US" sz="1200" b="0" i="0" kern="1200" dirty="0">
                <a:solidFill>
                  <a:schemeClr val="tx1"/>
                </a:solidFill>
                <a:effectLst/>
                <a:latin typeface="+mn-lt"/>
                <a:ea typeface="+mn-ea"/>
                <a:cs typeface="+mn-cs"/>
              </a:rPr>
              <a:t>Twitter is a microblogging and social networking service. </a:t>
            </a:r>
          </a:p>
          <a:p>
            <a:r>
              <a:rPr lang="en-US" sz="1200" b="0" i="0" kern="1200" dirty="0">
                <a:solidFill>
                  <a:schemeClr val="tx1"/>
                </a:solidFill>
                <a:effectLst/>
                <a:latin typeface="+mn-lt"/>
                <a:ea typeface="+mn-ea"/>
                <a:cs typeface="+mn-cs"/>
              </a:rPr>
              <a:t>Users post </a:t>
            </a:r>
            <a:r>
              <a:rPr lang="en-US" sz="1200" b="0" i="1" kern="1200" dirty="0">
                <a:solidFill>
                  <a:schemeClr val="tx1"/>
                </a:solidFill>
                <a:effectLst/>
                <a:latin typeface="+mn-lt"/>
                <a:ea typeface="+mn-ea"/>
                <a:cs typeface="+mn-cs"/>
              </a:rPr>
              <a:t>tweets</a:t>
            </a:r>
            <a:r>
              <a:rPr lang="en-US" sz="1200" b="0" i="0" kern="1200" dirty="0">
                <a:solidFill>
                  <a:schemeClr val="tx1"/>
                </a:solidFill>
                <a:effectLst/>
                <a:latin typeface="+mn-lt"/>
                <a:ea typeface="+mn-ea"/>
                <a:cs typeface="+mn-cs"/>
              </a:rPr>
              <a:t>, short text messages to interact with their followers. </a:t>
            </a:r>
          </a:p>
          <a:p>
            <a:r>
              <a:rPr lang="en-US" sz="1200" b="0" i="0" kern="1200" dirty="0">
                <a:solidFill>
                  <a:schemeClr val="tx1"/>
                </a:solidFill>
                <a:effectLst/>
                <a:latin typeface="+mn-lt"/>
                <a:ea typeface="+mn-ea"/>
                <a:cs typeface="+mn-cs"/>
              </a:rPr>
              <a:t>The text content of a tweet can contain up to 280 characters. </a:t>
            </a:r>
          </a:p>
          <a:p>
            <a:r>
              <a:rPr lang="en-US" sz="1200" b="0" i="0" kern="1200" dirty="0">
                <a:solidFill>
                  <a:schemeClr val="tx1"/>
                </a:solidFill>
                <a:effectLst/>
                <a:latin typeface="+mn-lt"/>
                <a:ea typeface="+mn-ea"/>
                <a:cs typeface="+mn-cs"/>
              </a:rPr>
              <a:t>Users can post and talk about any topic they wish to, provided they do not violate the Twitter rules. </a:t>
            </a:r>
          </a:p>
          <a:p>
            <a:r>
              <a:rPr lang="en-US" sz="1200" b="0" i="0" kern="1200" dirty="0">
                <a:solidFill>
                  <a:schemeClr val="tx1"/>
                </a:solidFill>
                <a:effectLst/>
                <a:latin typeface="+mn-lt"/>
                <a:ea typeface="+mn-ea"/>
                <a:cs typeface="+mn-cs"/>
              </a:rPr>
              <a:t>Given the open platform nature of the service, Twitter attracts a wide range and variety of users and topics, and users of the platform use it as an outlet to discuss and inform their viewpoints. </a:t>
            </a:r>
          </a:p>
          <a:p>
            <a:r>
              <a:rPr lang="en-US" sz="1200" b="0" i="0" kern="1200" dirty="0">
                <a:solidFill>
                  <a:schemeClr val="tx1"/>
                </a:solidFill>
                <a:effectLst/>
                <a:latin typeface="+mn-lt"/>
                <a:ea typeface="+mn-ea"/>
                <a:cs typeface="+mn-cs"/>
              </a:rPr>
              <a:t>Twitter is a valuable text mining data pool that can be leveraged to discover the underlying themes of conversations happening at any given time. E.g., an organization would like to understand the discussions around their products. </a:t>
            </a:r>
          </a:p>
          <a:p>
            <a:r>
              <a:rPr lang="en-US" sz="1200" b="0" i="0" kern="1200" dirty="0">
                <a:solidFill>
                  <a:schemeClr val="tx1"/>
                </a:solidFill>
                <a:effectLst/>
                <a:latin typeface="+mn-lt"/>
                <a:ea typeface="+mn-ea"/>
                <a:cs typeface="+mn-cs"/>
              </a:rPr>
              <a:t>However, manually reading and making sense of all the tweets to identify the themes and topics of discussions is not always practical.</a:t>
            </a:r>
          </a:p>
          <a:p>
            <a:r>
              <a:rPr lang="en-US" sz="1200" b="0" i="0" kern="1200" dirty="0">
                <a:solidFill>
                  <a:schemeClr val="tx1"/>
                </a:solidFill>
                <a:effectLst/>
                <a:latin typeface="+mn-lt"/>
                <a:ea typeface="+mn-ea"/>
                <a:cs typeface="+mn-cs"/>
              </a:rPr>
              <a:t> A text mining approach can be adopted to get a </a:t>
            </a:r>
            <a:r>
              <a:rPr lang="en-US" sz="1200" b="0" i="1" kern="1200" dirty="0">
                <a:solidFill>
                  <a:schemeClr val="tx1"/>
                </a:solidFill>
                <a:effectLst/>
                <a:latin typeface="+mn-lt"/>
                <a:ea typeface="+mn-ea"/>
                <a:cs typeface="+mn-cs"/>
              </a:rPr>
              <a:t>big picture</a:t>
            </a:r>
            <a:r>
              <a:rPr lang="en-US" sz="1200" b="0" i="0" kern="1200" dirty="0">
                <a:solidFill>
                  <a:schemeClr val="tx1"/>
                </a:solidFill>
                <a:effectLst/>
                <a:latin typeface="+mn-lt"/>
                <a:ea typeface="+mn-ea"/>
                <a:cs typeface="+mn-cs"/>
              </a:rPr>
              <a:t> idea of general discussion topics. Topic modeling can help distill information into a more usable and actionable format.</a:t>
            </a:r>
            <a:endParaRPr lang="en-US" dirty="0"/>
          </a:p>
        </p:txBody>
      </p:sp>
      <p:sp>
        <p:nvSpPr>
          <p:cNvPr id="4" name="Slide Number Placeholder 3"/>
          <p:cNvSpPr>
            <a:spLocks noGrp="1"/>
          </p:cNvSpPr>
          <p:nvPr>
            <p:ph type="sldNum" sz="quarter" idx="5"/>
          </p:nvPr>
        </p:nvSpPr>
        <p:spPr/>
        <p:txBody>
          <a:bodyPr/>
          <a:lstStyle/>
          <a:p>
            <a:fld id="{7C6815EA-D558-2E49-B725-40DBAF66DA52}" type="slidenum">
              <a:rPr lang="en-US" smtClean="0"/>
              <a:t>6</a:t>
            </a:fld>
            <a:endParaRPr lang="en-US"/>
          </a:p>
        </p:txBody>
      </p:sp>
    </p:spTree>
    <p:extLst>
      <p:ext uri="{BB962C8B-B14F-4D97-AF65-F5344CB8AC3E}">
        <p14:creationId xmlns:p14="http://schemas.microsoft.com/office/powerpoint/2010/main" val="1568428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data science engineer at Twitter-India, I am tasked to improve Twitter's search algorithm to show more context-based results rather than just query-based results. </a:t>
            </a:r>
          </a:p>
          <a:p>
            <a:r>
              <a:rPr lang="en-US" dirty="0"/>
              <a:t>I use topic models to discover latent themes in the users' posts specifically originating from India to improve the search engine's performance. </a:t>
            </a:r>
          </a:p>
          <a:p>
            <a:r>
              <a:rPr lang="en-US" dirty="0"/>
              <a:t>Helping users find relevant information will lead to more engagement on the platform and drive user monetization.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To do so,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analyze the Twitter activity of users from </a:t>
            </a:r>
            <a:r>
              <a:rPr lang="en-US" sz="1200" b="1" kern="1200" dirty="0">
                <a:solidFill>
                  <a:schemeClr val="tx1"/>
                </a:solidFill>
                <a:effectLst/>
                <a:latin typeface="+mn-lt"/>
                <a:ea typeface="+mn-ea"/>
                <a:cs typeface="+mn-cs"/>
              </a:rPr>
              <a:t>**India**</a:t>
            </a:r>
            <a:r>
              <a:rPr lang="en-US" sz="1200" b="0" kern="1200" dirty="0">
                <a:solidFill>
                  <a:schemeClr val="tx1"/>
                </a:solidFill>
                <a:effectLst/>
                <a:latin typeface="+mn-lt"/>
                <a:ea typeface="+mn-ea"/>
                <a:cs typeface="+mn-cs"/>
              </a:rPr>
              <a:t> over the last two years (Sep-2019 to Sep-2020).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*Topic models* are used to discover and identify trends in the underlying themes in the topics being discussed on the platform.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COVID played a big part in the last two years and greatly influenced how users interacted on social media platforms.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Topic models can provide insights into any specific trends that could correlate with the rise and the fall in the number of COVID cases in India.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Since topic modeling is an unsupervised machine learning technique, our analysis and results are driven by how well the topic models capture the relevant topics. </a:t>
            </a:r>
          </a:p>
          <a:p>
            <a:endParaRPr lang="en-US" dirty="0"/>
          </a:p>
        </p:txBody>
      </p:sp>
      <p:sp>
        <p:nvSpPr>
          <p:cNvPr id="4" name="Slide Number Placeholder 3"/>
          <p:cNvSpPr>
            <a:spLocks noGrp="1"/>
          </p:cNvSpPr>
          <p:nvPr>
            <p:ph type="sldNum" sz="quarter" idx="5"/>
          </p:nvPr>
        </p:nvSpPr>
        <p:spPr/>
        <p:txBody>
          <a:bodyPr/>
          <a:lstStyle/>
          <a:p>
            <a:fld id="{7C6815EA-D558-2E49-B725-40DBAF66DA52}" type="slidenum">
              <a:rPr lang="en-US" smtClean="0"/>
              <a:t>7</a:t>
            </a:fld>
            <a:endParaRPr lang="en-US"/>
          </a:p>
        </p:txBody>
      </p:sp>
    </p:spTree>
    <p:extLst>
      <p:ext uri="{BB962C8B-B14F-4D97-AF65-F5344CB8AC3E}">
        <p14:creationId xmlns:p14="http://schemas.microsoft.com/office/powerpoint/2010/main" val="3444639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6815EA-D558-2E49-B725-40DBAF66DA52}" type="slidenum">
              <a:rPr lang="en-US" smtClean="0"/>
              <a:t>8</a:t>
            </a:fld>
            <a:endParaRPr lang="en-US"/>
          </a:p>
        </p:txBody>
      </p:sp>
    </p:spTree>
    <p:extLst>
      <p:ext uri="{BB962C8B-B14F-4D97-AF65-F5344CB8AC3E}">
        <p14:creationId xmlns:p14="http://schemas.microsoft.com/office/powerpoint/2010/main" val="1599964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t>Snscrape</a:t>
            </a:r>
            <a:r>
              <a:rPr lang="en-US" b="1" dirty="0"/>
              <a:t> API </a:t>
            </a:r>
            <a:r>
              <a:rPr lang="en-US" dirty="0"/>
              <a:t>to scrape tweets. </a:t>
            </a:r>
            <a:r>
              <a:rPr lang="en-US" dirty="0" err="1"/>
              <a:t>Snscrape</a:t>
            </a:r>
            <a:r>
              <a:rPr lang="en-US" dirty="0"/>
              <a:t> is a scraper for social networking services (SNS). It has support for several social media services such as Twitter, Facebook, Instagram, etc. </a:t>
            </a:r>
          </a:p>
          <a:p>
            <a:endParaRPr lang="en-US" dirty="0"/>
          </a:p>
        </p:txBody>
      </p:sp>
      <p:sp>
        <p:nvSpPr>
          <p:cNvPr id="4" name="Slide Number Placeholder 3"/>
          <p:cNvSpPr>
            <a:spLocks noGrp="1"/>
          </p:cNvSpPr>
          <p:nvPr>
            <p:ph type="sldNum" sz="quarter" idx="5"/>
          </p:nvPr>
        </p:nvSpPr>
        <p:spPr/>
        <p:txBody>
          <a:bodyPr/>
          <a:lstStyle/>
          <a:p>
            <a:fld id="{7C6815EA-D558-2E49-B725-40DBAF66DA52}" type="slidenum">
              <a:rPr lang="en-US" smtClean="0"/>
              <a:t>9</a:t>
            </a:fld>
            <a:endParaRPr lang="en-US"/>
          </a:p>
        </p:txBody>
      </p:sp>
    </p:spTree>
    <p:extLst>
      <p:ext uri="{BB962C8B-B14F-4D97-AF65-F5344CB8AC3E}">
        <p14:creationId xmlns:p14="http://schemas.microsoft.com/office/powerpoint/2010/main" val="2831048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t>The first two steps provide models that reveal topics of interest over the entire two year period. However, since topics evolve over time a monthly model should be better able to capture relevant topics for that given month instead of generalizing over a longer timeframe.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model takes 6 hours to run for 50 iterations on Google </a:t>
            </a:r>
            <a:r>
              <a:rPr lang="en-US" dirty="0" err="1"/>
              <a:t>Colab</a:t>
            </a:r>
            <a:r>
              <a:rPr lang="en-US" dirty="0"/>
              <a:t>. Hence, even though this model reveals much more coherent topics than the LDA model, it could not be more extensively used as the LDA model due to its slow run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7C6815EA-D558-2E49-B725-40DBAF66DA52}" type="slidenum">
              <a:rPr lang="en-US" smtClean="0"/>
              <a:t>10</a:t>
            </a:fld>
            <a:endParaRPr lang="en-US"/>
          </a:p>
        </p:txBody>
      </p:sp>
    </p:spTree>
    <p:extLst>
      <p:ext uri="{BB962C8B-B14F-4D97-AF65-F5344CB8AC3E}">
        <p14:creationId xmlns:p14="http://schemas.microsoft.com/office/powerpoint/2010/main" val="3101906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results for the Short text topic modeling approach.</a:t>
            </a:r>
          </a:p>
          <a:p>
            <a:endParaRPr lang="en-US" dirty="0"/>
          </a:p>
          <a:p>
            <a:r>
              <a:rPr lang="en-US" dirty="0"/>
              <a:t>This is word cloud showing each topic and their associated high frequency words, sized by their frequency</a:t>
            </a:r>
          </a:p>
          <a:p>
            <a:endParaRPr lang="en-US" dirty="0"/>
          </a:p>
          <a:p>
            <a:r>
              <a:rPr lang="en-US" dirty="0"/>
              <a:t>We just go through each topic and the words to see based on what we know, what the topic possibly could be.</a:t>
            </a:r>
          </a:p>
          <a:p>
            <a:endParaRPr lang="en-US" dirty="0"/>
          </a:p>
          <a:p>
            <a:r>
              <a:rPr lang="en-US" dirty="0"/>
              <a:t>So here I try to label each of these cluster of words to a topic I found to be more relatable. </a:t>
            </a:r>
          </a:p>
          <a:p>
            <a:endParaRPr lang="en-US" dirty="0"/>
          </a:p>
          <a:p>
            <a:r>
              <a:rPr lang="en-US" dirty="0"/>
              <a:t>Lets run through some of the examples</a:t>
            </a:r>
          </a:p>
        </p:txBody>
      </p:sp>
      <p:sp>
        <p:nvSpPr>
          <p:cNvPr id="4" name="Slide Number Placeholder 3"/>
          <p:cNvSpPr>
            <a:spLocks noGrp="1"/>
          </p:cNvSpPr>
          <p:nvPr>
            <p:ph type="sldNum" sz="quarter" idx="5"/>
          </p:nvPr>
        </p:nvSpPr>
        <p:spPr/>
        <p:txBody>
          <a:bodyPr/>
          <a:lstStyle/>
          <a:p>
            <a:fld id="{7C6815EA-D558-2E49-B725-40DBAF66DA52}" type="slidenum">
              <a:rPr lang="en-US" smtClean="0"/>
              <a:t>11</a:t>
            </a:fld>
            <a:endParaRPr lang="en-US"/>
          </a:p>
        </p:txBody>
      </p:sp>
    </p:spTree>
    <p:extLst>
      <p:ext uri="{BB962C8B-B14F-4D97-AF65-F5344CB8AC3E}">
        <p14:creationId xmlns:p14="http://schemas.microsoft.com/office/powerpoint/2010/main" val="1766151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12/21/21</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48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12/21/21</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89981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12/21/21</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60751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12/21/21</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57241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12/21/21</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86312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12/21/21</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61582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12/21/21</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863170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12/21/21</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31432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12/21/21</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70209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12/21/21</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228632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12/21/21</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278794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12/21/21</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2410759782"/>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0579CA1-4FC3-4F31-89B4-3F83DD6E79E6}"/>
              </a:ext>
            </a:extLst>
          </p:cNvPr>
          <p:cNvPicPr>
            <a:picLocks noChangeAspect="1"/>
          </p:cNvPicPr>
          <p:nvPr/>
        </p:nvPicPr>
        <p:blipFill rotWithShape="1">
          <a:blip r:embed="rId2"/>
          <a:srcRect l="11497" r="4130" b="-1"/>
          <a:stretch/>
        </p:blipFill>
        <p:spPr>
          <a:xfrm>
            <a:off x="20" y="10"/>
            <a:ext cx="8668492" cy="6857990"/>
          </a:xfrm>
          <a:prstGeom prst="rect">
            <a:avLst/>
          </a:prstGeom>
        </p:spPr>
      </p:pic>
      <p:sp>
        <p:nvSpPr>
          <p:cNvPr id="11" name="Rectangle 10">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1D9581-3BEC-8C41-9B1E-95E61AACB463}"/>
              </a:ext>
            </a:extLst>
          </p:cNvPr>
          <p:cNvSpPr>
            <a:spLocks noGrp="1"/>
          </p:cNvSpPr>
          <p:nvPr>
            <p:ph type="ctrTitle"/>
          </p:nvPr>
        </p:nvSpPr>
        <p:spPr>
          <a:xfrm>
            <a:off x="7848600" y="1122363"/>
            <a:ext cx="4023360" cy="3204134"/>
          </a:xfrm>
        </p:spPr>
        <p:txBody>
          <a:bodyPr anchor="b">
            <a:normAutofit fontScale="90000"/>
          </a:bodyPr>
          <a:lstStyle/>
          <a:p>
            <a:r>
              <a:rPr lang="en-US" sz="4800" dirty="0"/>
              <a:t>Topic Modeling Approach to Improve Twitter’s Search Algorithm</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966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92BAC-CAD3-7346-959E-79530C138A75}"/>
              </a:ext>
            </a:extLst>
          </p:cNvPr>
          <p:cNvSpPr>
            <a:spLocks noGrp="1"/>
          </p:cNvSpPr>
          <p:nvPr>
            <p:ph type="title"/>
          </p:nvPr>
        </p:nvSpPr>
        <p:spPr/>
        <p:txBody>
          <a:bodyPr/>
          <a:lstStyle/>
          <a:p>
            <a:r>
              <a:rPr lang="en-US" dirty="0"/>
              <a:t>Modeling Methodology</a:t>
            </a:r>
          </a:p>
        </p:txBody>
      </p:sp>
      <p:sp>
        <p:nvSpPr>
          <p:cNvPr id="3" name="Content Placeholder 2">
            <a:extLst>
              <a:ext uri="{FF2B5EF4-FFF2-40B4-BE49-F238E27FC236}">
                <a16:creationId xmlns:a16="http://schemas.microsoft.com/office/drawing/2014/main" id="{86BEE079-693C-114D-B75A-3CBBBF2AF1AF}"/>
              </a:ext>
            </a:extLst>
          </p:cNvPr>
          <p:cNvSpPr>
            <a:spLocks noGrp="1"/>
          </p:cNvSpPr>
          <p:nvPr>
            <p:ph idx="1"/>
          </p:nvPr>
        </p:nvSpPr>
        <p:spPr/>
        <p:txBody>
          <a:bodyPr>
            <a:normAutofit/>
          </a:bodyPr>
          <a:lstStyle/>
          <a:p>
            <a:r>
              <a:rPr lang="en-US" b="1" dirty="0"/>
              <a:t>Short Text GSDDM </a:t>
            </a:r>
            <a:r>
              <a:rPr lang="en-US" dirty="0"/>
              <a:t>model fitted on the </a:t>
            </a:r>
            <a:r>
              <a:rPr lang="en-US" b="1" dirty="0"/>
              <a:t>entire corpus</a:t>
            </a:r>
          </a:p>
          <a:p>
            <a:r>
              <a:rPr lang="en-US" dirty="0"/>
              <a:t>A three-step modeling approach for the </a:t>
            </a:r>
            <a:r>
              <a:rPr lang="en-US" b="1" dirty="0"/>
              <a:t>LDA model </a:t>
            </a:r>
            <a:r>
              <a:rPr lang="en-US" dirty="0"/>
              <a:t>is adopted</a:t>
            </a:r>
          </a:p>
          <a:p>
            <a:pPr marL="971550" lvl="1" indent="-514350">
              <a:buFont typeface="+mj-lt"/>
              <a:buAutoNum type="arabicPeriod"/>
            </a:pPr>
            <a:r>
              <a:rPr lang="en-US" dirty="0"/>
              <a:t>Base LDA model for the </a:t>
            </a:r>
            <a:r>
              <a:rPr lang="en-US" b="1" dirty="0"/>
              <a:t>entire corpus</a:t>
            </a:r>
          </a:p>
          <a:p>
            <a:pPr marL="971550" lvl="1" indent="-514350">
              <a:buFont typeface="+mj-lt"/>
              <a:buAutoNum type="arabicPeriod"/>
            </a:pPr>
            <a:r>
              <a:rPr lang="en-US" dirty="0"/>
              <a:t>Tuning the Hyperparameters to improve over the base model</a:t>
            </a:r>
          </a:p>
          <a:p>
            <a:pPr marL="971550" lvl="1" indent="-514350">
              <a:buFont typeface="+mj-lt"/>
              <a:buAutoNum type="arabicPeriod"/>
            </a:pPr>
            <a:r>
              <a:rPr lang="en-US" dirty="0"/>
              <a:t>Build a model for </a:t>
            </a:r>
            <a:r>
              <a:rPr lang="en-US" b="1" dirty="0"/>
              <a:t>each month </a:t>
            </a:r>
            <a:r>
              <a:rPr lang="en-US" dirty="0"/>
              <a:t>by limiting the corpus for that month and tune their hyperparameters</a:t>
            </a:r>
          </a:p>
        </p:txBody>
      </p:sp>
    </p:spTree>
    <p:extLst>
      <p:ext uri="{BB962C8B-B14F-4D97-AF65-F5344CB8AC3E}">
        <p14:creationId xmlns:p14="http://schemas.microsoft.com/office/powerpoint/2010/main" val="680673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0B499C6-9F62-7F4D-B1B4-51BCCD4EE7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338" y="0"/>
            <a:ext cx="1136173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9168F75-FBA8-124D-9A68-F8CB79DA7712}"/>
              </a:ext>
            </a:extLst>
          </p:cNvPr>
          <p:cNvSpPr txBox="1"/>
          <p:nvPr/>
        </p:nvSpPr>
        <p:spPr>
          <a:xfrm>
            <a:off x="10058400" y="506627"/>
            <a:ext cx="1186249" cy="923330"/>
          </a:xfrm>
          <a:prstGeom prst="rect">
            <a:avLst/>
          </a:prstGeom>
          <a:solidFill>
            <a:schemeClr val="bg1">
              <a:lumMod val="85000"/>
            </a:schemeClr>
          </a:solidFill>
          <a:ln w="38100">
            <a:solidFill>
              <a:schemeClr val="tx1"/>
            </a:solidFill>
          </a:ln>
        </p:spPr>
        <p:txBody>
          <a:bodyPr wrap="square" rtlCol="0">
            <a:spAutoFit/>
          </a:bodyPr>
          <a:lstStyle/>
          <a:p>
            <a:pPr algn="ctr"/>
            <a:r>
              <a:rPr lang="en-US" dirty="0"/>
              <a:t>Religion </a:t>
            </a:r>
          </a:p>
          <a:p>
            <a:pPr algn="ctr"/>
            <a:r>
              <a:rPr lang="en-US" dirty="0"/>
              <a:t>+</a:t>
            </a:r>
          </a:p>
          <a:p>
            <a:pPr algn="ctr"/>
            <a:r>
              <a:rPr lang="en-US" dirty="0"/>
              <a:t>Politics</a:t>
            </a:r>
          </a:p>
        </p:txBody>
      </p:sp>
      <p:sp>
        <p:nvSpPr>
          <p:cNvPr id="4" name="TextBox 3">
            <a:extLst>
              <a:ext uri="{FF2B5EF4-FFF2-40B4-BE49-F238E27FC236}">
                <a16:creationId xmlns:a16="http://schemas.microsoft.com/office/drawing/2014/main" id="{17A88267-1065-EA45-B8BE-212FED0CFDE7}"/>
              </a:ext>
            </a:extLst>
          </p:cNvPr>
          <p:cNvSpPr txBox="1"/>
          <p:nvPr/>
        </p:nvSpPr>
        <p:spPr>
          <a:xfrm>
            <a:off x="832022" y="2203622"/>
            <a:ext cx="1186249" cy="923330"/>
          </a:xfrm>
          <a:prstGeom prst="rect">
            <a:avLst/>
          </a:prstGeom>
          <a:solidFill>
            <a:schemeClr val="bg1">
              <a:lumMod val="85000"/>
            </a:schemeClr>
          </a:solidFill>
          <a:ln w="38100">
            <a:solidFill>
              <a:schemeClr val="tx1"/>
            </a:solidFill>
          </a:ln>
        </p:spPr>
        <p:txBody>
          <a:bodyPr wrap="square" rtlCol="0">
            <a:spAutoFit/>
          </a:bodyPr>
          <a:lstStyle/>
          <a:p>
            <a:pPr algn="ctr"/>
            <a:r>
              <a:rPr lang="en-US" dirty="0"/>
              <a:t>Cricket </a:t>
            </a:r>
          </a:p>
          <a:p>
            <a:pPr algn="ctr"/>
            <a:r>
              <a:rPr lang="en-US" dirty="0"/>
              <a:t>+</a:t>
            </a:r>
          </a:p>
          <a:p>
            <a:pPr algn="ctr"/>
            <a:r>
              <a:rPr lang="en-US" dirty="0"/>
              <a:t>Sports</a:t>
            </a:r>
          </a:p>
        </p:txBody>
      </p:sp>
      <p:sp>
        <p:nvSpPr>
          <p:cNvPr id="5" name="TextBox 4">
            <a:extLst>
              <a:ext uri="{FF2B5EF4-FFF2-40B4-BE49-F238E27FC236}">
                <a16:creationId xmlns:a16="http://schemas.microsoft.com/office/drawing/2014/main" id="{489FD6BE-DFA8-5E40-B625-1CBD64240508}"/>
              </a:ext>
            </a:extLst>
          </p:cNvPr>
          <p:cNvSpPr txBox="1"/>
          <p:nvPr/>
        </p:nvSpPr>
        <p:spPr>
          <a:xfrm>
            <a:off x="3295135" y="2203622"/>
            <a:ext cx="1186249" cy="923330"/>
          </a:xfrm>
          <a:prstGeom prst="rect">
            <a:avLst/>
          </a:prstGeom>
          <a:solidFill>
            <a:schemeClr val="bg1">
              <a:lumMod val="85000"/>
            </a:schemeClr>
          </a:solidFill>
          <a:ln w="38100">
            <a:solidFill>
              <a:schemeClr val="tx1"/>
            </a:solidFill>
          </a:ln>
        </p:spPr>
        <p:txBody>
          <a:bodyPr wrap="square" rtlCol="0">
            <a:spAutoFit/>
          </a:bodyPr>
          <a:lstStyle/>
          <a:p>
            <a:pPr algn="ctr"/>
            <a:r>
              <a:rPr lang="en-US" dirty="0"/>
              <a:t>COVID well wishes</a:t>
            </a:r>
          </a:p>
        </p:txBody>
      </p:sp>
      <p:sp>
        <p:nvSpPr>
          <p:cNvPr id="6" name="TextBox 5">
            <a:extLst>
              <a:ext uri="{FF2B5EF4-FFF2-40B4-BE49-F238E27FC236}">
                <a16:creationId xmlns:a16="http://schemas.microsoft.com/office/drawing/2014/main" id="{B2926A5E-5F83-DA40-83C5-7C113338141A}"/>
              </a:ext>
            </a:extLst>
          </p:cNvPr>
          <p:cNvSpPr txBox="1"/>
          <p:nvPr/>
        </p:nvSpPr>
        <p:spPr>
          <a:xfrm>
            <a:off x="10058400" y="2480621"/>
            <a:ext cx="1186249" cy="369332"/>
          </a:xfrm>
          <a:prstGeom prst="rect">
            <a:avLst/>
          </a:prstGeom>
          <a:solidFill>
            <a:schemeClr val="bg1">
              <a:lumMod val="85000"/>
            </a:schemeClr>
          </a:solidFill>
          <a:ln w="38100">
            <a:solidFill>
              <a:schemeClr val="tx1"/>
            </a:solidFill>
          </a:ln>
        </p:spPr>
        <p:txBody>
          <a:bodyPr wrap="square" rtlCol="0">
            <a:spAutoFit/>
          </a:bodyPr>
          <a:lstStyle/>
          <a:p>
            <a:pPr algn="ctr"/>
            <a:r>
              <a:rPr lang="en-US" dirty="0"/>
              <a:t>Elections</a:t>
            </a:r>
          </a:p>
        </p:txBody>
      </p:sp>
      <p:sp>
        <p:nvSpPr>
          <p:cNvPr id="7" name="TextBox 6">
            <a:extLst>
              <a:ext uri="{FF2B5EF4-FFF2-40B4-BE49-F238E27FC236}">
                <a16:creationId xmlns:a16="http://schemas.microsoft.com/office/drawing/2014/main" id="{D568F645-6E08-7B4A-BC0E-6ADDC1A2A502}"/>
              </a:ext>
            </a:extLst>
          </p:cNvPr>
          <p:cNvSpPr txBox="1"/>
          <p:nvPr/>
        </p:nvSpPr>
        <p:spPr>
          <a:xfrm>
            <a:off x="3072713" y="4022979"/>
            <a:ext cx="1408671" cy="646331"/>
          </a:xfrm>
          <a:prstGeom prst="rect">
            <a:avLst/>
          </a:prstGeom>
          <a:solidFill>
            <a:schemeClr val="bg1">
              <a:lumMod val="85000"/>
            </a:schemeClr>
          </a:solidFill>
          <a:ln w="38100">
            <a:solidFill>
              <a:schemeClr val="tx1"/>
            </a:solidFill>
          </a:ln>
        </p:spPr>
        <p:txBody>
          <a:bodyPr wrap="square" rtlCol="0">
            <a:spAutoFit/>
          </a:bodyPr>
          <a:lstStyle/>
          <a:p>
            <a:pPr algn="ctr"/>
            <a:r>
              <a:rPr lang="en-US" dirty="0"/>
              <a:t>Film Promotions</a:t>
            </a:r>
          </a:p>
        </p:txBody>
      </p:sp>
      <p:sp>
        <p:nvSpPr>
          <p:cNvPr id="8" name="TextBox 7">
            <a:extLst>
              <a:ext uri="{FF2B5EF4-FFF2-40B4-BE49-F238E27FC236}">
                <a16:creationId xmlns:a16="http://schemas.microsoft.com/office/drawing/2014/main" id="{7A82BC41-20D9-424E-B2B7-3FADA8126484}"/>
              </a:ext>
            </a:extLst>
          </p:cNvPr>
          <p:cNvSpPr txBox="1"/>
          <p:nvPr/>
        </p:nvSpPr>
        <p:spPr>
          <a:xfrm>
            <a:off x="5390870" y="3915887"/>
            <a:ext cx="1408671" cy="646331"/>
          </a:xfrm>
          <a:prstGeom prst="rect">
            <a:avLst/>
          </a:prstGeom>
          <a:solidFill>
            <a:schemeClr val="bg1">
              <a:lumMod val="85000"/>
            </a:schemeClr>
          </a:solidFill>
          <a:ln w="38100">
            <a:solidFill>
              <a:schemeClr val="tx1"/>
            </a:solidFill>
          </a:ln>
        </p:spPr>
        <p:txBody>
          <a:bodyPr wrap="square" rtlCol="0">
            <a:spAutoFit/>
          </a:bodyPr>
          <a:lstStyle/>
          <a:p>
            <a:pPr algn="ctr"/>
            <a:r>
              <a:rPr lang="en-US" dirty="0"/>
              <a:t>Audience Review</a:t>
            </a:r>
          </a:p>
        </p:txBody>
      </p:sp>
      <p:sp>
        <p:nvSpPr>
          <p:cNvPr id="9" name="TextBox 8">
            <a:extLst>
              <a:ext uri="{FF2B5EF4-FFF2-40B4-BE49-F238E27FC236}">
                <a16:creationId xmlns:a16="http://schemas.microsoft.com/office/drawing/2014/main" id="{343AA387-D1DD-7E45-815A-C9738F90FC3F}"/>
              </a:ext>
            </a:extLst>
          </p:cNvPr>
          <p:cNvSpPr txBox="1"/>
          <p:nvPr/>
        </p:nvSpPr>
        <p:spPr>
          <a:xfrm>
            <a:off x="7709027" y="3745979"/>
            <a:ext cx="1408671" cy="1200329"/>
          </a:xfrm>
          <a:prstGeom prst="rect">
            <a:avLst/>
          </a:prstGeom>
          <a:solidFill>
            <a:schemeClr val="bg1">
              <a:lumMod val="85000"/>
            </a:schemeClr>
          </a:solidFill>
          <a:ln w="38100">
            <a:solidFill>
              <a:schemeClr val="tx1"/>
            </a:solidFill>
          </a:ln>
        </p:spPr>
        <p:txBody>
          <a:bodyPr wrap="square" rtlCol="0">
            <a:spAutoFit/>
          </a:bodyPr>
          <a:lstStyle/>
          <a:p>
            <a:pPr algn="ctr"/>
            <a:r>
              <a:rPr lang="en-US" dirty="0"/>
              <a:t>COVID Measures (</a:t>
            </a:r>
            <a:r>
              <a:rPr lang="en-US" dirty="0" err="1"/>
              <a:t>Lockdown+Vaccine</a:t>
            </a:r>
            <a:r>
              <a:rPr lang="en-US" dirty="0"/>
              <a:t>)</a:t>
            </a:r>
          </a:p>
        </p:txBody>
      </p:sp>
      <p:sp>
        <p:nvSpPr>
          <p:cNvPr id="10" name="TextBox 9">
            <a:extLst>
              <a:ext uri="{FF2B5EF4-FFF2-40B4-BE49-F238E27FC236}">
                <a16:creationId xmlns:a16="http://schemas.microsoft.com/office/drawing/2014/main" id="{82E60344-0AD2-794F-951E-DACADA992C92}"/>
              </a:ext>
            </a:extLst>
          </p:cNvPr>
          <p:cNvSpPr txBox="1"/>
          <p:nvPr/>
        </p:nvSpPr>
        <p:spPr>
          <a:xfrm>
            <a:off x="10027184" y="3884478"/>
            <a:ext cx="1408671" cy="923330"/>
          </a:xfrm>
          <a:prstGeom prst="rect">
            <a:avLst/>
          </a:prstGeom>
          <a:solidFill>
            <a:schemeClr val="bg1">
              <a:lumMod val="85000"/>
            </a:schemeClr>
          </a:solidFill>
          <a:ln w="38100">
            <a:solidFill>
              <a:schemeClr val="tx1"/>
            </a:solidFill>
          </a:ln>
        </p:spPr>
        <p:txBody>
          <a:bodyPr wrap="square" rtlCol="0">
            <a:spAutoFit/>
          </a:bodyPr>
          <a:lstStyle/>
          <a:p>
            <a:pPr algn="ctr"/>
            <a:r>
              <a:rPr lang="en-US" dirty="0"/>
              <a:t>Party in Power at the Center</a:t>
            </a:r>
          </a:p>
        </p:txBody>
      </p:sp>
      <p:sp>
        <p:nvSpPr>
          <p:cNvPr id="11" name="TextBox 10">
            <a:extLst>
              <a:ext uri="{FF2B5EF4-FFF2-40B4-BE49-F238E27FC236}">
                <a16:creationId xmlns:a16="http://schemas.microsoft.com/office/drawing/2014/main" id="{DED9BAA2-C1B1-B649-A95F-54C3AF0D5A7B}"/>
              </a:ext>
            </a:extLst>
          </p:cNvPr>
          <p:cNvSpPr txBox="1"/>
          <p:nvPr/>
        </p:nvSpPr>
        <p:spPr>
          <a:xfrm>
            <a:off x="832022" y="5618543"/>
            <a:ext cx="1408671" cy="646331"/>
          </a:xfrm>
          <a:prstGeom prst="rect">
            <a:avLst/>
          </a:prstGeom>
          <a:solidFill>
            <a:schemeClr val="bg1">
              <a:lumMod val="85000"/>
            </a:schemeClr>
          </a:solidFill>
          <a:ln w="38100">
            <a:solidFill>
              <a:schemeClr val="tx1"/>
            </a:solidFill>
          </a:ln>
        </p:spPr>
        <p:txBody>
          <a:bodyPr wrap="square" rtlCol="0">
            <a:spAutoFit/>
          </a:bodyPr>
          <a:lstStyle/>
          <a:p>
            <a:pPr algn="ctr"/>
            <a:r>
              <a:rPr lang="en-US" dirty="0"/>
              <a:t>Visiting Places</a:t>
            </a:r>
          </a:p>
        </p:txBody>
      </p:sp>
      <p:sp>
        <p:nvSpPr>
          <p:cNvPr id="12" name="TextBox 11">
            <a:extLst>
              <a:ext uri="{FF2B5EF4-FFF2-40B4-BE49-F238E27FC236}">
                <a16:creationId xmlns:a16="http://schemas.microsoft.com/office/drawing/2014/main" id="{AEF6F2C6-8903-6E45-9D85-94D24FEF076F}"/>
              </a:ext>
            </a:extLst>
          </p:cNvPr>
          <p:cNvSpPr txBox="1"/>
          <p:nvPr/>
        </p:nvSpPr>
        <p:spPr>
          <a:xfrm>
            <a:off x="3072713" y="5618543"/>
            <a:ext cx="1408671" cy="923330"/>
          </a:xfrm>
          <a:prstGeom prst="rect">
            <a:avLst/>
          </a:prstGeom>
          <a:solidFill>
            <a:schemeClr val="bg1">
              <a:lumMod val="85000"/>
            </a:schemeClr>
          </a:solidFill>
          <a:ln w="38100">
            <a:solidFill>
              <a:schemeClr val="tx1"/>
            </a:solidFill>
          </a:ln>
        </p:spPr>
        <p:txBody>
          <a:bodyPr wrap="square" rtlCol="0">
            <a:spAutoFit/>
          </a:bodyPr>
          <a:lstStyle/>
          <a:p>
            <a:pPr algn="ctr"/>
            <a:r>
              <a:rPr lang="en-US" dirty="0"/>
              <a:t>Law</a:t>
            </a:r>
          </a:p>
          <a:p>
            <a:pPr algn="ctr"/>
            <a:r>
              <a:rPr lang="en-US" dirty="0"/>
              <a:t>&amp;</a:t>
            </a:r>
          </a:p>
          <a:p>
            <a:pPr algn="ctr"/>
            <a:r>
              <a:rPr lang="en-US" dirty="0"/>
              <a:t>Order</a:t>
            </a:r>
          </a:p>
        </p:txBody>
      </p:sp>
      <p:sp>
        <p:nvSpPr>
          <p:cNvPr id="13" name="TextBox 12">
            <a:extLst>
              <a:ext uri="{FF2B5EF4-FFF2-40B4-BE49-F238E27FC236}">
                <a16:creationId xmlns:a16="http://schemas.microsoft.com/office/drawing/2014/main" id="{9F67B1CD-7670-D54E-B9C2-671795BEC697}"/>
              </a:ext>
            </a:extLst>
          </p:cNvPr>
          <p:cNvSpPr txBox="1"/>
          <p:nvPr/>
        </p:nvSpPr>
        <p:spPr>
          <a:xfrm>
            <a:off x="5390869" y="5757042"/>
            <a:ext cx="1408671" cy="646331"/>
          </a:xfrm>
          <a:prstGeom prst="rect">
            <a:avLst/>
          </a:prstGeom>
          <a:solidFill>
            <a:schemeClr val="bg1">
              <a:lumMod val="85000"/>
            </a:schemeClr>
          </a:solidFill>
          <a:ln w="38100">
            <a:solidFill>
              <a:schemeClr val="tx1"/>
            </a:solidFill>
          </a:ln>
        </p:spPr>
        <p:txBody>
          <a:bodyPr wrap="square" rtlCol="0">
            <a:spAutoFit/>
          </a:bodyPr>
          <a:lstStyle/>
          <a:p>
            <a:pPr algn="ctr"/>
            <a:r>
              <a:rPr lang="en-US" dirty="0"/>
              <a:t>Public Protests</a:t>
            </a:r>
          </a:p>
        </p:txBody>
      </p:sp>
      <p:sp>
        <p:nvSpPr>
          <p:cNvPr id="14" name="TextBox 13">
            <a:extLst>
              <a:ext uri="{FF2B5EF4-FFF2-40B4-BE49-F238E27FC236}">
                <a16:creationId xmlns:a16="http://schemas.microsoft.com/office/drawing/2014/main" id="{9B326706-0D27-EE42-9711-B3A035F3431D}"/>
              </a:ext>
            </a:extLst>
          </p:cNvPr>
          <p:cNvSpPr txBox="1"/>
          <p:nvPr/>
        </p:nvSpPr>
        <p:spPr>
          <a:xfrm>
            <a:off x="7587049" y="5578988"/>
            <a:ext cx="1680519" cy="923330"/>
          </a:xfrm>
          <a:prstGeom prst="rect">
            <a:avLst/>
          </a:prstGeom>
          <a:solidFill>
            <a:schemeClr val="bg1">
              <a:lumMod val="85000"/>
            </a:schemeClr>
          </a:solidFill>
          <a:ln w="38100">
            <a:solidFill>
              <a:schemeClr val="tx1"/>
            </a:solidFill>
          </a:ln>
        </p:spPr>
        <p:txBody>
          <a:bodyPr wrap="square" rtlCol="0">
            <a:spAutoFit/>
          </a:bodyPr>
          <a:lstStyle/>
          <a:p>
            <a:pPr algn="ctr"/>
            <a:r>
              <a:rPr lang="en-US" dirty="0"/>
              <a:t>COVID Deaths &amp;</a:t>
            </a:r>
          </a:p>
          <a:p>
            <a:pPr algn="ctr"/>
            <a:r>
              <a:rPr lang="en-US" dirty="0"/>
              <a:t>Condolences</a:t>
            </a:r>
          </a:p>
        </p:txBody>
      </p:sp>
      <p:sp>
        <p:nvSpPr>
          <p:cNvPr id="15" name="TextBox 14">
            <a:extLst>
              <a:ext uri="{FF2B5EF4-FFF2-40B4-BE49-F238E27FC236}">
                <a16:creationId xmlns:a16="http://schemas.microsoft.com/office/drawing/2014/main" id="{957501A8-93FF-AE4F-9D80-23C4A53FD67F}"/>
              </a:ext>
            </a:extLst>
          </p:cNvPr>
          <p:cNvSpPr txBox="1"/>
          <p:nvPr/>
        </p:nvSpPr>
        <p:spPr>
          <a:xfrm>
            <a:off x="9905205" y="5480042"/>
            <a:ext cx="1816444" cy="1200329"/>
          </a:xfrm>
          <a:prstGeom prst="rect">
            <a:avLst/>
          </a:prstGeom>
          <a:solidFill>
            <a:schemeClr val="bg1">
              <a:lumMod val="85000"/>
            </a:schemeClr>
          </a:solidFill>
          <a:ln w="38100">
            <a:solidFill>
              <a:schemeClr val="tx1"/>
            </a:solidFill>
          </a:ln>
        </p:spPr>
        <p:txBody>
          <a:bodyPr wrap="square" rtlCol="0">
            <a:spAutoFit/>
          </a:bodyPr>
          <a:lstStyle/>
          <a:p>
            <a:pPr algn="ctr"/>
            <a:r>
              <a:rPr lang="en-US" dirty="0"/>
              <a:t>Anniversary</a:t>
            </a:r>
          </a:p>
          <a:p>
            <a:pPr algn="ctr"/>
            <a:r>
              <a:rPr lang="en-US" dirty="0"/>
              <a:t>&amp;</a:t>
            </a:r>
          </a:p>
          <a:p>
            <a:pPr algn="ctr"/>
            <a:r>
              <a:rPr lang="en-US" dirty="0"/>
              <a:t>Independence Day</a:t>
            </a:r>
          </a:p>
        </p:txBody>
      </p:sp>
      <p:sp>
        <p:nvSpPr>
          <p:cNvPr id="16" name="TextBox 15">
            <a:extLst>
              <a:ext uri="{FF2B5EF4-FFF2-40B4-BE49-F238E27FC236}">
                <a16:creationId xmlns:a16="http://schemas.microsoft.com/office/drawing/2014/main" id="{5FF983BC-253F-BC41-A8B6-CD501AACB6AC}"/>
              </a:ext>
            </a:extLst>
          </p:cNvPr>
          <p:cNvSpPr txBox="1"/>
          <p:nvPr/>
        </p:nvSpPr>
        <p:spPr>
          <a:xfrm>
            <a:off x="628135" y="593126"/>
            <a:ext cx="1816444" cy="646331"/>
          </a:xfrm>
          <a:prstGeom prst="rect">
            <a:avLst/>
          </a:prstGeom>
          <a:solidFill>
            <a:schemeClr val="bg1">
              <a:lumMod val="85000"/>
            </a:schemeClr>
          </a:solidFill>
          <a:ln w="38100">
            <a:solidFill>
              <a:schemeClr val="tx1"/>
            </a:solidFill>
          </a:ln>
        </p:spPr>
        <p:txBody>
          <a:bodyPr wrap="square" rtlCol="0">
            <a:spAutoFit/>
          </a:bodyPr>
          <a:lstStyle/>
          <a:p>
            <a:pPr algn="ctr"/>
            <a:r>
              <a:rPr lang="en-US" dirty="0"/>
              <a:t>Wishing the best</a:t>
            </a:r>
          </a:p>
        </p:txBody>
      </p:sp>
      <p:sp>
        <p:nvSpPr>
          <p:cNvPr id="17" name="TextBox 16">
            <a:extLst>
              <a:ext uri="{FF2B5EF4-FFF2-40B4-BE49-F238E27FC236}">
                <a16:creationId xmlns:a16="http://schemas.microsoft.com/office/drawing/2014/main" id="{5BA9A66C-80BB-C046-8452-5A30D3FB1686}"/>
              </a:ext>
            </a:extLst>
          </p:cNvPr>
          <p:cNvSpPr txBox="1"/>
          <p:nvPr/>
        </p:nvSpPr>
        <p:spPr>
          <a:xfrm>
            <a:off x="2980037" y="506627"/>
            <a:ext cx="1816444" cy="646331"/>
          </a:xfrm>
          <a:prstGeom prst="rect">
            <a:avLst/>
          </a:prstGeom>
          <a:solidFill>
            <a:schemeClr val="bg1">
              <a:lumMod val="85000"/>
            </a:schemeClr>
          </a:solidFill>
          <a:ln w="38100">
            <a:solidFill>
              <a:schemeClr val="tx1"/>
            </a:solidFill>
          </a:ln>
        </p:spPr>
        <p:txBody>
          <a:bodyPr wrap="square" rtlCol="0">
            <a:spAutoFit/>
          </a:bodyPr>
          <a:lstStyle/>
          <a:p>
            <a:pPr algn="ctr"/>
            <a:r>
              <a:rPr lang="en-US" dirty="0"/>
              <a:t>Social Media and Fake News</a:t>
            </a:r>
          </a:p>
        </p:txBody>
      </p:sp>
      <p:sp>
        <p:nvSpPr>
          <p:cNvPr id="18" name="TextBox 17">
            <a:extLst>
              <a:ext uri="{FF2B5EF4-FFF2-40B4-BE49-F238E27FC236}">
                <a16:creationId xmlns:a16="http://schemas.microsoft.com/office/drawing/2014/main" id="{88243379-58AB-764A-A654-F13C92EA8AD7}"/>
              </a:ext>
            </a:extLst>
          </p:cNvPr>
          <p:cNvSpPr txBox="1"/>
          <p:nvPr/>
        </p:nvSpPr>
        <p:spPr>
          <a:xfrm>
            <a:off x="5129084" y="454627"/>
            <a:ext cx="1933832" cy="923330"/>
          </a:xfrm>
          <a:prstGeom prst="rect">
            <a:avLst/>
          </a:prstGeom>
          <a:solidFill>
            <a:schemeClr val="bg1">
              <a:lumMod val="85000"/>
            </a:schemeClr>
          </a:solidFill>
          <a:ln w="38100">
            <a:solidFill>
              <a:schemeClr val="tx1"/>
            </a:solidFill>
          </a:ln>
        </p:spPr>
        <p:txBody>
          <a:bodyPr wrap="square" rtlCol="0">
            <a:spAutoFit/>
          </a:bodyPr>
          <a:lstStyle/>
          <a:p>
            <a:pPr algn="ctr"/>
            <a:r>
              <a:rPr lang="en-US" dirty="0"/>
              <a:t>Birthday Wishes and Congratulations</a:t>
            </a:r>
          </a:p>
        </p:txBody>
      </p:sp>
      <p:sp>
        <p:nvSpPr>
          <p:cNvPr id="19" name="TextBox 18">
            <a:extLst>
              <a:ext uri="{FF2B5EF4-FFF2-40B4-BE49-F238E27FC236}">
                <a16:creationId xmlns:a16="http://schemas.microsoft.com/office/drawing/2014/main" id="{C8718C07-6693-1C43-A4A7-09889022F6F5}"/>
              </a:ext>
            </a:extLst>
          </p:cNvPr>
          <p:cNvSpPr txBox="1"/>
          <p:nvPr/>
        </p:nvSpPr>
        <p:spPr>
          <a:xfrm>
            <a:off x="7460392" y="470108"/>
            <a:ext cx="1933832" cy="646331"/>
          </a:xfrm>
          <a:prstGeom prst="rect">
            <a:avLst/>
          </a:prstGeom>
          <a:solidFill>
            <a:schemeClr val="bg1">
              <a:lumMod val="85000"/>
            </a:schemeClr>
          </a:solidFill>
          <a:ln w="38100">
            <a:solidFill>
              <a:schemeClr val="tx1"/>
            </a:solidFill>
          </a:ln>
        </p:spPr>
        <p:txBody>
          <a:bodyPr wrap="square" rtlCol="0">
            <a:spAutoFit/>
          </a:bodyPr>
          <a:lstStyle/>
          <a:p>
            <a:pPr algn="ctr"/>
            <a:r>
              <a:rPr lang="en-US" dirty="0"/>
              <a:t>Live Streaming Promotions</a:t>
            </a:r>
          </a:p>
        </p:txBody>
      </p:sp>
      <p:sp>
        <p:nvSpPr>
          <p:cNvPr id="20" name="TextBox 19">
            <a:extLst>
              <a:ext uri="{FF2B5EF4-FFF2-40B4-BE49-F238E27FC236}">
                <a16:creationId xmlns:a16="http://schemas.microsoft.com/office/drawing/2014/main" id="{FB7F4849-45A8-D84C-A332-CECC2D521797}"/>
              </a:ext>
            </a:extLst>
          </p:cNvPr>
          <p:cNvSpPr txBox="1"/>
          <p:nvPr/>
        </p:nvSpPr>
        <p:spPr>
          <a:xfrm>
            <a:off x="5154871" y="2185257"/>
            <a:ext cx="1933832" cy="923330"/>
          </a:xfrm>
          <a:prstGeom prst="rect">
            <a:avLst/>
          </a:prstGeom>
          <a:solidFill>
            <a:schemeClr val="bg1">
              <a:lumMod val="85000"/>
            </a:schemeClr>
          </a:solidFill>
          <a:ln w="38100">
            <a:solidFill>
              <a:schemeClr val="tx1"/>
            </a:solidFill>
          </a:ln>
        </p:spPr>
        <p:txBody>
          <a:bodyPr wrap="square" rtlCol="0">
            <a:spAutoFit/>
          </a:bodyPr>
          <a:lstStyle/>
          <a:p>
            <a:pPr algn="ctr"/>
            <a:r>
              <a:rPr lang="en-US" dirty="0"/>
              <a:t>Women, Education and Students</a:t>
            </a:r>
          </a:p>
        </p:txBody>
      </p:sp>
      <p:sp>
        <p:nvSpPr>
          <p:cNvPr id="21" name="TextBox 20">
            <a:extLst>
              <a:ext uri="{FF2B5EF4-FFF2-40B4-BE49-F238E27FC236}">
                <a16:creationId xmlns:a16="http://schemas.microsoft.com/office/drawing/2014/main" id="{B85C2519-CB6C-6644-9C4D-B979EDBF7FA7}"/>
              </a:ext>
            </a:extLst>
          </p:cNvPr>
          <p:cNvSpPr txBox="1"/>
          <p:nvPr/>
        </p:nvSpPr>
        <p:spPr>
          <a:xfrm>
            <a:off x="7446446" y="2203622"/>
            <a:ext cx="1933832" cy="923330"/>
          </a:xfrm>
          <a:prstGeom prst="rect">
            <a:avLst/>
          </a:prstGeom>
          <a:solidFill>
            <a:schemeClr val="bg1">
              <a:lumMod val="85000"/>
            </a:schemeClr>
          </a:solidFill>
          <a:ln w="38100">
            <a:solidFill>
              <a:schemeClr val="tx1"/>
            </a:solidFill>
          </a:ln>
        </p:spPr>
        <p:txBody>
          <a:bodyPr wrap="square" rtlCol="0">
            <a:spAutoFit/>
          </a:bodyPr>
          <a:lstStyle/>
          <a:p>
            <a:pPr algn="ctr"/>
            <a:r>
              <a:rPr lang="en-US" dirty="0"/>
              <a:t>COVID </a:t>
            </a:r>
          </a:p>
          <a:p>
            <a:pPr algn="ctr"/>
            <a:r>
              <a:rPr lang="en-US" dirty="0"/>
              <a:t>&amp;</a:t>
            </a:r>
          </a:p>
          <a:p>
            <a:pPr algn="ctr"/>
            <a:r>
              <a:rPr lang="en-US" dirty="0"/>
              <a:t>Students</a:t>
            </a:r>
          </a:p>
        </p:txBody>
      </p:sp>
      <p:sp>
        <p:nvSpPr>
          <p:cNvPr id="22" name="TextBox 21">
            <a:extLst>
              <a:ext uri="{FF2B5EF4-FFF2-40B4-BE49-F238E27FC236}">
                <a16:creationId xmlns:a16="http://schemas.microsoft.com/office/drawing/2014/main" id="{1A948227-9783-E446-9281-AAF9E2E2A0D3}"/>
              </a:ext>
            </a:extLst>
          </p:cNvPr>
          <p:cNvSpPr txBox="1"/>
          <p:nvPr/>
        </p:nvSpPr>
        <p:spPr>
          <a:xfrm>
            <a:off x="569441" y="3884478"/>
            <a:ext cx="1933832" cy="923330"/>
          </a:xfrm>
          <a:prstGeom prst="rect">
            <a:avLst/>
          </a:prstGeom>
          <a:solidFill>
            <a:schemeClr val="bg1">
              <a:lumMod val="85000"/>
            </a:schemeClr>
          </a:solidFill>
          <a:ln w="38100">
            <a:solidFill>
              <a:schemeClr val="tx1"/>
            </a:solidFill>
          </a:ln>
        </p:spPr>
        <p:txBody>
          <a:bodyPr wrap="square" rtlCol="0">
            <a:spAutoFit/>
          </a:bodyPr>
          <a:lstStyle/>
          <a:p>
            <a:pPr algn="ctr"/>
            <a:r>
              <a:rPr lang="en-US" dirty="0"/>
              <a:t>Stocks</a:t>
            </a:r>
          </a:p>
          <a:p>
            <a:pPr algn="ctr"/>
            <a:r>
              <a:rPr lang="en-US" dirty="0"/>
              <a:t>&amp;</a:t>
            </a:r>
          </a:p>
          <a:p>
            <a:pPr algn="ctr"/>
            <a:r>
              <a:rPr lang="en-US" dirty="0"/>
              <a:t>Businesses</a:t>
            </a:r>
          </a:p>
        </p:txBody>
      </p:sp>
    </p:spTree>
    <p:extLst>
      <p:ext uri="{BB962C8B-B14F-4D97-AF65-F5344CB8AC3E}">
        <p14:creationId xmlns:p14="http://schemas.microsoft.com/office/powerpoint/2010/main" val="3954378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additive="base">
                                        <p:cTn id="49" dur="500" fill="hold"/>
                                        <p:tgtEl>
                                          <p:spTgt spid="8"/>
                                        </p:tgtEl>
                                        <p:attrNameLst>
                                          <p:attrName>ppt_x</p:attrName>
                                        </p:attrNameLst>
                                      </p:cBhvr>
                                      <p:tavLst>
                                        <p:tav tm="0">
                                          <p:val>
                                            <p:strVal val="#ppt_x"/>
                                          </p:val>
                                        </p:tav>
                                        <p:tav tm="100000">
                                          <p:val>
                                            <p:strVal val="#ppt_x"/>
                                          </p:val>
                                        </p:tav>
                                      </p:tavLst>
                                    </p:anim>
                                    <p:anim calcmode="lin" valueType="num">
                                      <p:cBhvr additive="base">
                                        <p:cTn id="5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7B4C1-1E93-F240-810D-E4A81B0C504F}"/>
              </a:ext>
            </a:extLst>
          </p:cNvPr>
          <p:cNvSpPr>
            <a:spLocks noGrp="1"/>
          </p:cNvSpPr>
          <p:nvPr>
            <p:ph type="title"/>
          </p:nvPr>
        </p:nvSpPr>
        <p:spPr/>
        <p:txBody>
          <a:bodyPr/>
          <a:lstStyle/>
          <a:p>
            <a:r>
              <a:rPr lang="en-US" dirty="0"/>
              <a:t>Results … cont’d</a:t>
            </a:r>
          </a:p>
        </p:txBody>
      </p:sp>
      <p:pic>
        <p:nvPicPr>
          <p:cNvPr id="4" name="Content Placeholder 3">
            <a:extLst>
              <a:ext uri="{FF2B5EF4-FFF2-40B4-BE49-F238E27FC236}">
                <a16:creationId xmlns:a16="http://schemas.microsoft.com/office/drawing/2014/main" id="{849C437E-FB92-3245-95C6-CFECC73D966B}"/>
              </a:ext>
            </a:extLst>
          </p:cNvPr>
          <p:cNvPicPr>
            <a:picLocks noGrp="1" noChangeAspect="1"/>
          </p:cNvPicPr>
          <p:nvPr>
            <p:ph idx="1"/>
          </p:nvPr>
        </p:nvPicPr>
        <p:blipFill>
          <a:blip r:embed="rId3"/>
          <a:stretch>
            <a:fillRect/>
          </a:stretch>
        </p:blipFill>
        <p:spPr>
          <a:xfrm>
            <a:off x="785611" y="2102496"/>
            <a:ext cx="10753024" cy="4414214"/>
          </a:xfrm>
          <a:prstGeom prst="rect">
            <a:avLst/>
          </a:prstGeom>
        </p:spPr>
      </p:pic>
    </p:spTree>
    <p:extLst>
      <p:ext uri="{BB962C8B-B14F-4D97-AF65-F5344CB8AC3E}">
        <p14:creationId xmlns:p14="http://schemas.microsoft.com/office/powerpoint/2010/main" val="2535933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9803A-258E-054D-9E29-EDF5DBECFE59}"/>
              </a:ext>
            </a:extLst>
          </p:cNvPr>
          <p:cNvSpPr>
            <a:spLocks noGrp="1"/>
          </p:cNvSpPr>
          <p:nvPr>
            <p:ph type="title"/>
          </p:nvPr>
        </p:nvSpPr>
        <p:spPr>
          <a:xfrm>
            <a:off x="618026" y="114030"/>
            <a:ext cx="10168128" cy="1179576"/>
          </a:xfrm>
        </p:spPr>
        <p:txBody>
          <a:bodyPr/>
          <a:lstStyle/>
          <a:p>
            <a:r>
              <a:rPr lang="en-US" dirty="0"/>
              <a:t>Base LDA model</a:t>
            </a:r>
          </a:p>
        </p:txBody>
      </p:sp>
      <p:pic>
        <p:nvPicPr>
          <p:cNvPr id="4" name="Content Placeholder 3">
            <a:extLst>
              <a:ext uri="{FF2B5EF4-FFF2-40B4-BE49-F238E27FC236}">
                <a16:creationId xmlns:a16="http://schemas.microsoft.com/office/drawing/2014/main" id="{03409330-83F0-754F-BEE9-F714F15346F0}"/>
              </a:ext>
            </a:extLst>
          </p:cNvPr>
          <p:cNvPicPr>
            <a:picLocks noGrp="1" noChangeAspect="1"/>
          </p:cNvPicPr>
          <p:nvPr>
            <p:ph idx="1"/>
          </p:nvPr>
        </p:nvPicPr>
        <p:blipFill>
          <a:blip r:embed="rId3"/>
          <a:stretch>
            <a:fillRect/>
          </a:stretch>
        </p:blipFill>
        <p:spPr>
          <a:xfrm>
            <a:off x="1405846" y="1168107"/>
            <a:ext cx="8996081" cy="5150256"/>
          </a:xfrm>
          <a:prstGeom prst="rect">
            <a:avLst/>
          </a:prstGeom>
        </p:spPr>
      </p:pic>
      <p:sp>
        <p:nvSpPr>
          <p:cNvPr id="5" name="TextBox 4">
            <a:extLst>
              <a:ext uri="{FF2B5EF4-FFF2-40B4-BE49-F238E27FC236}">
                <a16:creationId xmlns:a16="http://schemas.microsoft.com/office/drawing/2014/main" id="{36731BB3-877A-D642-A725-647C15A60D8D}"/>
              </a:ext>
            </a:extLst>
          </p:cNvPr>
          <p:cNvSpPr txBox="1"/>
          <p:nvPr/>
        </p:nvSpPr>
        <p:spPr>
          <a:xfrm>
            <a:off x="1405846" y="6097639"/>
            <a:ext cx="9911110" cy="646331"/>
          </a:xfrm>
          <a:prstGeom prst="rect">
            <a:avLst/>
          </a:prstGeom>
          <a:solidFill>
            <a:schemeClr val="bg1">
              <a:lumMod val="85000"/>
            </a:schemeClr>
          </a:solidFill>
        </p:spPr>
        <p:txBody>
          <a:bodyPr wrap="square" rtlCol="0">
            <a:spAutoFit/>
          </a:bodyPr>
          <a:lstStyle/>
          <a:p>
            <a:r>
              <a:rPr lang="en-US" dirty="0"/>
              <a:t>We are aiming to see circles which are more spread out and with minimal overlap which is a representation of a model that is picking up distinct topics</a:t>
            </a:r>
          </a:p>
        </p:txBody>
      </p:sp>
    </p:spTree>
    <p:extLst>
      <p:ext uri="{BB962C8B-B14F-4D97-AF65-F5344CB8AC3E}">
        <p14:creationId xmlns:p14="http://schemas.microsoft.com/office/powerpoint/2010/main" val="2001479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93CB4-D62A-5849-B11B-56BBCA269461}"/>
              </a:ext>
            </a:extLst>
          </p:cNvPr>
          <p:cNvSpPr>
            <a:spLocks noGrp="1"/>
          </p:cNvSpPr>
          <p:nvPr>
            <p:ph type="title"/>
          </p:nvPr>
        </p:nvSpPr>
        <p:spPr>
          <a:xfrm>
            <a:off x="1011936" y="118334"/>
            <a:ext cx="10168128" cy="1179576"/>
          </a:xfrm>
        </p:spPr>
        <p:txBody>
          <a:bodyPr/>
          <a:lstStyle/>
          <a:p>
            <a:r>
              <a:rPr lang="en-US" dirty="0"/>
              <a:t>Best LDA Model</a:t>
            </a:r>
          </a:p>
        </p:txBody>
      </p:sp>
      <p:pic>
        <p:nvPicPr>
          <p:cNvPr id="4" name="Content Placeholder 3">
            <a:extLst>
              <a:ext uri="{FF2B5EF4-FFF2-40B4-BE49-F238E27FC236}">
                <a16:creationId xmlns:a16="http://schemas.microsoft.com/office/drawing/2014/main" id="{D3079BF3-6F7D-3E42-BE2A-07BC80C495A3}"/>
              </a:ext>
            </a:extLst>
          </p:cNvPr>
          <p:cNvPicPr>
            <a:picLocks noGrp="1" noChangeAspect="1"/>
          </p:cNvPicPr>
          <p:nvPr>
            <p:ph idx="1"/>
          </p:nvPr>
        </p:nvPicPr>
        <p:blipFill>
          <a:blip r:embed="rId3"/>
          <a:stretch>
            <a:fillRect/>
          </a:stretch>
        </p:blipFill>
        <p:spPr>
          <a:xfrm>
            <a:off x="1262684" y="1297910"/>
            <a:ext cx="9226123" cy="5148072"/>
          </a:xfrm>
          <a:prstGeom prst="rect">
            <a:avLst/>
          </a:prstGeom>
        </p:spPr>
      </p:pic>
      <p:sp>
        <p:nvSpPr>
          <p:cNvPr id="5" name="TextBox 4">
            <a:extLst>
              <a:ext uri="{FF2B5EF4-FFF2-40B4-BE49-F238E27FC236}">
                <a16:creationId xmlns:a16="http://schemas.microsoft.com/office/drawing/2014/main" id="{D95FE6D2-535F-544B-8F32-E1C80A0D6428}"/>
              </a:ext>
            </a:extLst>
          </p:cNvPr>
          <p:cNvSpPr txBox="1"/>
          <p:nvPr/>
        </p:nvSpPr>
        <p:spPr>
          <a:xfrm>
            <a:off x="1262684" y="6122816"/>
            <a:ext cx="9911110" cy="646331"/>
          </a:xfrm>
          <a:prstGeom prst="rect">
            <a:avLst/>
          </a:prstGeom>
          <a:solidFill>
            <a:schemeClr val="bg1">
              <a:lumMod val="85000"/>
            </a:schemeClr>
          </a:solidFill>
        </p:spPr>
        <p:txBody>
          <a:bodyPr wrap="square" rtlCol="0">
            <a:spAutoFit/>
          </a:bodyPr>
          <a:lstStyle/>
          <a:p>
            <a:r>
              <a:rPr lang="en-US" dirty="0"/>
              <a:t>After tuning of hyperparameters, the best LDA model ranked by coherence score has 15 topics</a:t>
            </a:r>
          </a:p>
        </p:txBody>
      </p:sp>
    </p:spTree>
    <p:extLst>
      <p:ext uri="{BB962C8B-B14F-4D97-AF65-F5344CB8AC3E}">
        <p14:creationId xmlns:p14="http://schemas.microsoft.com/office/powerpoint/2010/main" val="1743608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E1724-396E-234F-BF82-28EC4A52B606}"/>
              </a:ext>
            </a:extLst>
          </p:cNvPr>
          <p:cNvSpPr>
            <a:spLocks noGrp="1"/>
          </p:cNvSpPr>
          <p:nvPr>
            <p:ph type="title"/>
          </p:nvPr>
        </p:nvSpPr>
        <p:spPr/>
        <p:txBody>
          <a:bodyPr/>
          <a:lstStyle/>
          <a:p>
            <a:r>
              <a:rPr lang="en-US" dirty="0" err="1"/>
              <a:t>WordCloud</a:t>
            </a:r>
            <a:r>
              <a:rPr lang="en-US" dirty="0"/>
              <a:t> – Top 10 Topics</a:t>
            </a:r>
          </a:p>
        </p:txBody>
      </p:sp>
      <p:pic>
        <p:nvPicPr>
          <p:cNvPr id="4" name="Content Placeholder 3">
            <a:extLst>
              <a:ext uri="{FF2B5EF4-FFF2-40B4-BE49-F238E27FC236}">
                <a16:creationId xmlns:a16="http://schemas.microsoft.com/office/drawing/2014/main" id="{A1C865BB-34A6-9343-99CB-2F1109631CE4}"/>
              </a:ext>
            </a:extLst>
          </p:cNvPr>
          <p:cNvPicPr>
            <a:picLocks noGrp="1" noChangeAspect="1"/>
          </p:cNvPicPr>
          <p:nvPr>
            <p:ph idx="1"/>
          </p:nvPr>
        </p:nvPicPr>
        <p:blipFill>
          <a:blip r:embed="rId3"/>
          <a:stretch>
            <a:fillRect/>
          </a:stretch>
        </p:blipFill>
        <p:spPr>
          <a:xfrm>
            <a:off x="394616" y="2326295"/>
            <a:ext cx="11673397" cy="3983065"/>
          </a:xfrm>
          <a:prstGeom prst="rect">
            <a:avLst/>
          </a:prstGeom>
        </p:spPr>
      </p:pic>
      <p:sp>
        <p:nvSpPr>
          <p:cNvPr id="5" name="TextBox 4">
            <a:extLst>
              <a:ext uri="{FF2B5EF4-FFF2-40B4-BE49-F238E27FC236}">
                <a16:creationId xmlns:a16="http://schemas.microsoft.com/office/drawing/2014/main" id="{542FC81C-0B68-3D40-BA86-6DB4AD03E92D}"/>
              </a:ext>
            </a:extLst>
          </p:cNvPr>
          <p:cNvSpPr txBox="1"/>
          <p:nvPr/>
        </p:nvSpPr>
        <p:spPr>
          <a:xfrm>
            <a:off x="8027894" y="2725392"/>
            <a:ext cx="1186249" cy="923330"/>
          </a:xfrm>
          <a:prstGeom prst="rect">
            <a:avLst/>
          </a:prstGeom>
          <a:solidFill>
            <a:schemeClr val="bg1">
              <a:lumMod val="85000"/>
            </a:schemeClr>
          </a:solidFill>
          <a:ln w="38100">
            <a:solidFill>
              <a:schemeClr val="tx1"/>
            </a:solidFill>
          </a:ln>
        </p:spPr>
        <p:txBody>
          <a:bodyPr wrap="square" rtlCol="0">
            <a:spAutoFit/>
          </a:bodyPr>
          <a:lstStyle/>
          <a:p>
            <a:pPr algn="ctr"/>
            <a:r>
              <a:rPr lang="en-US" dirty="0"/>
              <a:t>Religion </a:t>
            </a:r>
          </a:p>
          <a:p>
            <a:pPr algn="ctr"/>
            <a:r>
              <a:rPr lang="en-US" dirty="0"/>
              <a:t>+</a:t>
            </a:r>
          </a:p>
          <a:p>
            <a:pPr algn="ctr"/>
            <a:r>
              <a:rPr lang="en-US" dirty="0"/>
              <a:t>Politics</a:t>
            </a:r>
          </a:p>
        </p:txBody>
      </p:sp>
      <p:sp>
        <p:nvSpPr>
          <p:cNvPr id="6" name="TextBox 5">
            <a:extLst>
              <a:ext uri="{FF2B5EF4-FFF2-40B4-BE49-F238E27FC236}">
                <a16:creationId xmlns:a16="http://schemas.microsoft.com/office/drawing/2014/main" id="{DDCA5B2D-5990-8747-92C8-04E9F5F6A19B}"/>
              </a:ext>
            </a:extLst>
          </p:cNvPr>
          <p:cNvSpPr txBox="1"/>
          <p:nvPr/>
        </p:nvSpPr>
        <p:spPr>
          <a:xfrm>
            <a:off x="5606507" y="5136897"/>
            <a:ext cx="1186249" cy="369332"/>
          </a:xfrm>
          <a:prstGeom prst="rect">
            <a:avLst/>
          </a:prstGeom>
          <a:solidFill>
            <a:schemeClr val="bg1">
              <a:lumMod val="85000"/>
            </a:schemeClr>
          </a:solidFill>
          <a:ln w="38100">
            <a:solidFill>
              <a:schemeClr val="tx1"/>
            </a:solidFill>
          </a:ln>
        </p:spPr>
        <p:txBody>
          <a:bodyPr wrap="square" rtlCol="0">
            <a:spAutoFit/>
          </a:bodyPr>
          <a:lstStyle/>
          <a:p>
            <a:pPr algn="ctr"/>
            <a:r>
              <a:rPr lang="en-US" dirty="0"/>
              <a:t>Help</a:t>
            </a:r>
          </a:p>
        </p:txBody>
      </p:sp>
      <p:sp>
        <p:nvSpPr>
          <p:cNvPr id="7" name="TextBox 6">
            <a:extLst>
              <a:ext uri="{FF2B5EF4-FFF2-40B4-BE49-F238E27FC236}">
                <a16:creationId xmlns:a16="http://schemas.microsoft.com/office/drawing/2014/main" id="{86D9B3F9-3D11-A645-9749-486C8E834C23}"/>
              </a:ext>
            </a:extLst>
          </p:cNvPr>
          <p:cNvSpPr txBox="1"/>
          <p:nvPr/>
        </p:nvSpPr>
        <p:spPr>
          <a:xfrm>
            <a:off x="3404349" y="2782669"/>
            <a:ext cx="1519516" cy="646331"/>
          </a:xfrm>
          <a:prstGeom prst="rect">
            <a:avLst/>
          </a:prstGeom>
          <a:solidFill>
            <a:schemeClr val="bg1">
              <a:lumMod val="85000"/>
            </a:schemeClr>
          </a:solidFill>
          <a:ln w="38100">
            <a:solidFill>
              <a:schemeClr val="tx1"/>
            </a:solidFill>
          </a:ln>
        </p:spPr>
        <p:txBody>
          <a:bodyPr wrap="square" rtlCol="0">
            <a:spAutoFit/>
          </a:bodyPr>
          <a:lstStyle/>
          <a:p>
            <a:pPr algn="ctr"/>
            <a:r>
              <a:rPr lang="en-US" dirty="0"/>
              <a:t>Film Promotions</a:t>
            </a:r>
          </a:p>
        </p:txBody>
      </p:sp>
      <p:sp>
        <p:nvSpPr>
          <p:cNvPr id="8" name="TextBox 7">
            <a:extLst>
              <a:ext uri="{FF2B5EF4-FFF2-40B4-BE49-F238E27FC236}">
                <a16:creationId xmlns:a16="http://schemas.microsoft.com/office/drawing/2014/main" id="{371C9C10-0E44-3744-AD00-7FEBD7860BF5}"/>
              </a:ext>
            </a:extLst>
          </p:cNvPr>
          <p:cNvSpPr txBox="1"/>
          <p:nvPr/>
        </p:nvSpPr>
        <p:spPr>
          <a:xfrm>
            <a:off x="10118913" y="2862915"/>
            <a:ext cx="1519516" cy="646331"/>
          </a:xfrm>
          <a:prstGeom prst="rect">
            <a:avLst/>
          </a:prstGeom>
          <a:solidFill>
            <a:schemeClr val="bg1">
              <a:lumMod val="85000"/>
            </a:schemeClr>
          </a:solidFill>
          <a:ln w="38100">
            <a:solidFill>
              <a:schemeClr val="tx1"/>
            </a:solidFill>
          </a:ln>
        </p:spPr>
        <p:txBody>
          <a:bodyPr wrap="square" rtlCol="0">
            <a:spAutoFit/>
          </a:bodyPr>
          <a:lstStyle/>
          <a:p>
            <a:pPr algn="ctr"/>
            <a:r>
              <a:rPr lang="en-US" dirty="0"/>
              <a:t>COVID Measures</a:t>
            </a:r>
          </a:p>
        </p:txBody>
      </p:sp>
    </p:spTree>
    <p:extLst>
      <p:ext uri="{BB962C8B-B14F-4D97-AF65-F5344CB8AC3E}">
        <p14:creationId xmlns:p14="http://schemas.microsoft.com/office/powerpoint/2010/main" val="2548681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9BCEA-897F-E246-888A-A72051BACA00}"/>
              </a:ext>
            </a:extLst>
          </p:cNvPr>
          <p:cNvSpPr>
            <a:spLocks noGrp="1"/>
          </p:cNvSpPr>
          <p:nvPr>
            <p:ph type="title"/>
          </p:nvPr>
        </p:nvSpPr>
        <p:spPr/>
        <p:txBody>
          <a:bodyPr/>
          <a:lstStyle/>
          <a:p>
            <a:r>
              <a:rPr lang="en-US" dirty="0"/>
              <a:t>Document Count Distribution</a:t>
            </a:r>
          </a:p>
        </p:txBody>
      </p:sp>
      <p:pic>
        <p:nvPicPr>
          <p:cNvPr id="4" name="Content Placeholder 3">
            <a:extLst>
              <a:ext uri="{FF2B5EF4-FFF2-40B4-BE49-F238E27FC236}">
                <a16:creationId xmlns:a16="http://schemas.microsoft.com/office/drawing/2014/main" id="{CC269B2A-5904-6640-ADD9-D8739B8CA93D}"/>
              </a:ext>
            </a:extLst>
          </p:cNvPr>
          <p:cNvPicPr>
            <a:picLocks noGrp="1" noChangeAspect="1"/>
          </p:cNvPicPr>
          <p:nvPr>
            <p:ph idx="1"/>
          </p:nvPr>
        </p:nvPicPr>
        <p:blipFill>
          <a:blip r:embed="rId3"/>
          <a:stretch>
            <a:fillRect/>
          </a:stretch>
        </p:blipFill>
        <p:spPr>
          <a:xfrm>
            <a:off x="523074" y="2319998"/>
            <a:ext cx="11145852" cy="3704283"/>
          </a:xfrm>
          <a:prstGeom prst="rect">
            <a:avLst/>
          </a:prstGeom>
        </p:spPr>
      </p:pic>
    </p:spTree>
    <p:extLst>
      <p:ext uri="{BB962C8B-B14F-4D97-AF65-F5344CB8AC3E}">
        <p14:creationId xmlns:p14="http://schemas.microsoft.com/office/powerpoint/2010/main" val="3134777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40D60-0063-A541-8085-13072FB2196C}"/>
              </a:ext>
            </a:extLst>
          </p:cNvPr>
          <p:cNvSpPr>
            <a:spLocks noGrp="1"/>
          </p:cNvSpPr>
          <p:nvPr>
            <p:ph type="title"/>
          </p:nvPr>
        </p:nvSpPr>
        <p:spPr/>
        <p:txBody>
          <a:bodyPr/>
          <a:lstStyle/>
          <a:p>
            <a:r>
              <a:rPr lang="en-US" dirty="0"/>
              <a:t>Distribution of Document Word Counts</a:t>
            </a:r>
          </a:p>
        </p:txBody>
      </p:sp>
      <p:pic>
        <p:nvPicPr>
          <p:cNvPr id="4" name="Content Placeholder 3">
            <a:extLst>
              <a:ext uri="{FF2B5EF4-FFF2-40B4-BE49-F238E27FC236}">
                <a16:creationId xmlns:a16="http://schemas.microsoft.com/office/drawing/2014/main" id="{CB342A64-6EFE-B240-BE7F-149ABAF097B9}"/>
              </a:ext>
            </a:extLst>
          </p:cNvPr>
          <p:cNvPicPr>
            <a:picLocks noGrp="1" noChangeAspect="1"/>
          </p:cNvPicPr>
          <p:nvPr>
            <p:ph idx="1"/>
          </p:nvPr>
        </p:nvPicPr>
        <p:blipFill>
          <a:blip r:embed="rId3"/>
          <a:stretch>
            <a:fillRect/>
          </a:stretch>
        </p:blipFill>
        <p:spPr>
          <a:xfrm>
            <a:off x="867866" y="1882588"/>
            <a:ext cx="10415830" cy="4771324"/>
          </a:xfrm>
          <a:prstGeom prst="rect">
            <a:avLst/>
          </a:prstGeom>
        </p:spPr>
      </p:pic>
    </p:spTree>
    <p:extLst>
      <p:ext uri="{BB962C8B-B14F-4D97-AF65-F5344CB8AC3E}">
        <p14:creationId xmlns:p14="http://schemas.microsoft.com/office/powerpoint/2010/main" val="42395884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06EC2-AF14-DE46-8FA7-ADA7C1438B0F}"/>
              </a:ext>
            </a:extLst>
          </p:cNvPr>
          <p:cNvSpPr>
            <a:spLocks noGrp="1"/>
          </p:cNvSpPr>
          <p:nvPr>
            <p:ph type="title"/>
          </p:nvPr>
        </p:nvSpPr>
        <p:spPr/>
        <p:txBody>
          <a:bodyPr/>
          <a:lstStyle/>
          <a:p>
            <a:r>
              <a:rPr lang="en-US" dirty="0"/>
              <a:t>Modeling Trending Topics</a:t>
            </a:r>
          </a:p>
        </p:txBody>
      </p:sp>
      <p:pic>
        <p:nvPicPr>
          <p:cNvPr id="4" name="Content Placeholder 3">
            <a:extLst>
              <a:ext uri="{FF2B5EF4-FFF2-40B4-BE49-F238E27FC236}">
                <a16:creationId xmlns:a16="http://schemas.microsoft.com/office/drawing/2014/main" id="{90B5BDA5-4D71-F542-B380-B526361F0E80}"/>
              </a:ext>
            </a:extLst>
          </p:cNvPr>
          <p:cNvPicPr>
            <a:picLocks noGrp="1" noChangeAspect="1"/>
          </p:cNvPicPr>
          <p:nvPr>
            <p:ph idx="1"/>
          </p:nvPr>
        </p:nvPicPr>
        <p:blipFill>
          <a:blip r:embed="rId3"/>
          <a:stretch>
            <a:fillRect/>
          </a:stretch>
        </p:blipFill>
        <p:spPr>
          <a:xfrm>
            <a:off x="158689" y="2164977"/>
            <a:ext cx="11874621" cy="3942024"/>
          </a:xfrm>
          <a:prstGeom prst="rect">
            <a:avLst/>
          </a:prstGeom>
        </p:spPr>
      </p:pic>
    </p:spTree>
    <p:extLst>
      <p:ext uri="{BB962C8B-B14F-4D97-AF65-F5344CB8AC3E}">
        <p14:creationId xmlns:p14="http://schemas.microsoft.com/office/powerpoint/2010/main" val="41843804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2A1A57-7B22-7047-90F5-0FF78886FF3B}"/>
              </a:ext>
            </a:extLst>
          </p:cNvPr>
          <p:cNvPicPr>
            <a:picLocks noChangeAspect="1"/>
          </p:cNvPicPr>
          <p:nvPr/>
        </p:nvPicPr>
        <p:blipFill>
          <a:blip r:embed="rId2"/>
          <a:stretch>
            <a:fillRect/>
          </a:stretch>
        </p:blipFill>
        <p:spPr>
          <a:xfrm>
            <a:off x="857930" y="0"/>
            <a:ext cx="10476140" cy="6858000"/>
          </a:xfrm>
          <a:prstGeom prst="rect">
            <a:avLst/>
          </a:prstGeom>
        </p:spPr>
      </p:pic>
      <p:sp>
        <p:nvSpPr>
          <p:cNvPr id="6" name="TextBox 5">
            <a:extLst>
              <a:ext uri="{FF2B5EF4-FFF2-40B4-BE49-F238E27FC236}">
                <a16:creationId xmlns:a16="http://schemas.microsoft.com/office/drawing/2014/main" id="{4C53AD83-0209-EF4B-AE1D-1B0784C3EA1F}"/>
              </a:ext>
            </a:extLst>
          </p:cNvPr>
          <p:cNvSpPr txBox="1"/>
          <p:nvPr/>
        </p:nvSpPr>
        <p:spPr>
          <a:xfrm>
            <a:off x="2887483" y="291111"/>
            <a:ext cx="1186249" cy="646331"/>
          </a:xfrm>
          <a:prstGeom prst="rect">
            <a:avLst/>
          </a:prstGeom>
          <a:solidFill>
            <a:schemeClr val="bg1">
              <a:lumMod val="85000"/>
            </a:schemeClr>
          </a:solidFill>
          <a:ln w="38100">
            <a:solidFill>
              <a:schemeClr val="tx1"/>
            </a:solidFill>
          </a:ln>
        </p:spPr>
        <p:txBody>
          <a:bodyPr wrap="square" rtlCol="0">
            <a:spAutoFit/>
          </a:bodyPr>
          <a:lstStyle/>
          <a:p>
            <a:pPr algn="ctr"/>
            <a:r>
              <a:rPr lang="en-US" dirty="0"/>
              <a:t>Diwali Wishes</a:t>
            </a:r>
          </a:p>
        </p:txBody>
      </p:sp>
      <p:sp>
        <p:nvSpPr>
          <p:cNvPr id="7" name="TextBox 6">
            <a:extLst>
              <a:ext uri="{FF2B5EF4-FFF2-40B4-BE49-F238E27FC236}">
                <a16:creationId xmlns:a16="http://schemas.microsoft.com/office/drawing/2014/main" id="{D01D1E4E-06A3-8B4E-8C05-E243C626BDEF}"/>
              </a:ext>
            </a:extLst>
          </p:cNvPr>
          <p:cNvSpPr txBox="1"/>
          <p:nvPr/>
        </p:nvSpPr>
        <p:spPr>
          <a:xfrm>
            <a:off x="1062803" y="2161100"/>
            <a:ext cx="1186249" cy="923330"/>
          </a:xfrm>
          <a:prstGeom prst="rect">
            <a:avLst/>
          </a:prstGeom>
          <a:solidFill>
            <a:schemeClr val="bg1">
              <a:lumMod val="85000"/>
            </a:schemeClr>
          </a:solidFill>
          <a:ln w="38100">
            <a:solidFill>
              <a:schemeClr val="tx1"/>
            </a:solidFill>
          </a:ln>
        </p:spPr>
        <p:txBody>
          <a:bodyPr wrap="square" rtlCol="0">
            <a:spAutoFit/>
          </a:bodyPr>
          <a:lstStyle/>
          <a:p>
            <a:pPr algn="ctr"/>
            <a:r>
              <a:rPr lang="en-US" dirty="0"/>
              <a:t>COVID Stay Home</a:t>
            </a:r>
          </a:p>
        </p:txBody>
      </p:sp>
      <p:sp>
        <p:nvSpPr>
          <p:cNvPr id="8" name="TextBox 7">
            <a:extLst>
              <a:ext uri="{FF2B5EF4-FFF2-40B4-BE49-F238E27FC236}">
                <a16:creationId xmlns:a16="http://schemas.microsoft.com/office/drawing/2014/main" id="{A350DA41-7E0C-D14D-97A5-AE8E6E2CF612}"/>
              </a:ext>
            </a:extLst>
          </p:cNvPr>
          <p:cNvSpPr txBox="1"/>
          <p:nvPr/>
        </p:nvSpPr>
        <p:spPr>
          <a:xfrm>
            <a:off x="2887483" y="2338598"/>
            <a:ext cx="1350885" cy="369332"/>
          </a:xfrm>
          <a:prstGeom prst="rect">
            <a:avLst/>
          </a:prstGeom>
          <a:solidFill>
            <a:schemeClr val="bg1">
              <a:lumMod val="85000"/>
            </a:schemeClr>
          </a:solidFill>
          <a:ln w="38100">
            <a:solidFill>
              <a:schemeClr val="tx1"/>
            </a:solidFill>
          </a:ln>
        </p:spPr>
        <p:txBody>
          <a:bodyPr wrap="square" rtlCol="0">
            <a:spAutoFit/>
          </a:bodyPr>
          <a:lstStyle/>
          <a:p>
            <a:pPr algn="ctr"/>
            <a:r>
              <a:rPr lang="en-US" dirty="0"/>
              <a:t>Lockdown</a:t>
            </a:r>
          </a:p>
        </p:txBody>
      </p:sp>
      <p:sp>
        <p:nvSpPr>
          <p:cNvPr id="9" name="TextBox 8">
            <a:extLst>
              <a:ext uri="{FF2B5EF4-FFF2-40B4-BE49-F238E27FC236}">
                <a16:creationId xmlns:a16="http://schemas.microsoft.com/office/drawing/2014/main" id="{4FE4BC76-48FC-944F-82B3-0937D007CA2F}"/>
              </a:ext>
            </a:extLst>
          </p:cNvPr>
          <p:cNvSpPr txBox="1"/>
          <p:nvPr/>
        </p:nvSpPr>
        <p:spPr>
          <a:xfrm>
            <a:off x="4633904" y="2061599"/>
            <a:ext cx="1350885" cy="923330"/>
          </a:xfrm>
          <a:prstGeom prst="rect">
            <a:avLst/>
          </a:prstGeom>
          <a:solidFill>
            <a:schemeClr val="bg1">
              <a:lumMod val="85000"/>
            </a:schemeClr>
          </a:solidFill>
          <a:ln w="38100">
            <a:solidFill>
              <a:schemeClr val="tx1"/>
            </a:solidFill>
          </a:ln>
        </p:spPr>
        <p:txBody>
          <a:bodyPr wrap="square" rtlCol="0">
            <a:spAutoFit/>
          </a:bodyPr>
          <a:lstStyle/>
          <a:p>
            <a:pPr algn="ctr"/>
            <a:r>
              <a:rPr lang="en-US" dirty="0"/>
              <a:t>Lockdown + Migrant Worker</a:t>
            </a:r>
          </a:p>
        </p:txBody>
      </p:sp>
      <p:sp>
        <p:nvSpPr>
          <p:cNvPr id="10" name="TextBox 9">
            <a:extLst>
              <a:ext uri="{FF2B5EF4-FFF2-40B4-BE49-F238E27FC236}">
                <a16:creationId xmlns:a16="http://schemas.microsoft.com/office/drawing/2014/main" id="{E3651FB2-C2AD-8C4D-BDF7-8A8EE5D4A1DA}"/>
              </a:ext>
            </a:extLst>
          </p:cNvPr>
          <p:cNvSpPr txBox="1"/>
          <p:nvPr/>
        </p:nvSpPr>
        <p:spPr>
          <a:xfrm>
            <a:off x="6380325" y="2061599"/>
            <a:ext cx="1350885" cy="923330"/>
          </a:xfrm>
          <a:prstGeom prst="rect">
            <a:avLst/>
          </a:prstGeom>
          <a:solidFill>
            <a:schemeClr val="bg1">
              <a:lumMod val="85000"/>
            </a:schemeClr>
          </a:solidFill>
          <a:ln w="38100">
            <a:solidFill>
              <a:schemeClr val="tx1"/>
            </a:solidFill>
          </a:ln>
        </p:spPr>
        <p:txBody>
          <a:bodyPr wrap="square" rtlCol="0">
            <a:spAutoFit/>
          </a:bodyPr>
          <a:lstStyle/>
          <a:p>
            <a:pPr algn="ctr"/>
            <a:r>
              <a:rPr lang="en-US" dirty="0"/>
              <a:t>China + India Border</a:t>
            </a:r>
          </a:p>
        </p:txBody>
      </p:sp>
      <p:sp>
        <p:nvSpPr>
          <p:cNvPr id="11" name="TextBox 10">
            <a:extLst>
              <a:ext uri="{FF2B5EF4-FFF2-40B4-BE49-F238E27FC236}">
                <a16:creationId xmlns:a16="http://schemas.microsoft.com/office/drawing/2014/main" id="{6504D582-AFDD-7C47-8DA2-481067C91A4C}"/>
              </a:ext>
            </a:extLst>
          </p:cNvPr>
          <p:cNvSpPr txBox="1"/>
          <p:nvPr/>
        </p:nvSpPr>
        <p:spPr>
          <a:xfrm>
            <a:off x="4547406" y="4058423"/>
            <a:ext cx="1350885" cy="646331"/>
          </a:xfrm>
          <a:prstGeom prst="rect">
            <a:avLst/>
          </a:prstGeom>
          <a:solidFill>
            <a:schemeClr val="bg1">
              <a:lumMod val="85000"/>
            </a:schemeClr>
          </a:solidFill>
          <a:ln w="38100">
            <a:solidFill>
              <a:schemeClr val="tx1"/>
            </a:solidFill>
          </a:ln>
        </p:spPr>
        <p:txBody>
          <a:bodyPr wrap="square" rtlCol="0">
            <a:spAutoFit/>
          </a:bodyPr>
          <a:lstStyle/>
          <a:p>
            <a:pPr algn="ctr"/>
            <a:r>
              <a:rPr lang="en-US" dirty="0"/>
              <a:t>Diwali Wishes</a:t>
            </a:r>
          </a:p>
        </p:txBody>
      </p:sp>
      <p:sp>
        <p:nvSpPr>
          <p:cNvPr id="12" name="TextBox 11">
            <a:extLst>
              <a:ext uri="{FF2B5EF4-FFF2-40B4-BE49-F238E27FC236}">
                <a16:creationId xmlns:a16="http://schemas.microsoft.com/office/drawing/2014/main" id="{A4800545-125A-0647-B25F-E5A4CCC19468}"/>
              </a:ext>
            </a:extLst>
          </p:cNvPr>
          <p:cNvSpPr txBox="1"/>
          <p:nvPr/>
        </p:nvSpPr>
        <p:spPr>
          <a:xfrm>
            <a:off x="4547406" y="5594254"/>
            <a:ext cx="1350885" cy="1200329"/>
          </a:xfrm>
          <a:prstGeom prst="rect">
            <a:avLst/>
          </a:prstGeom>
          <a:solidFill>
            <a:schemeClr val="bg1">
              <a:lumMod val="85000"/>
            </a:schemeClr>
          </a:solidFill>
          <a:ln w="38100">
            <a:solidFill>
              <a:schemeClr val="tx1"/>
            </a:solidFill>
          </a:ln>
        </p:spPr>
        <p:txBody>
          <a:bodyPr wrap="square" rtlCol="0">
            <a:spAutoFit/>
          </a:bodyPr>
          <a:lstStyle/>
          <a:p>
            <a:pPr algn="ctr"/>
            <a:r>
              <a:rPr lang="en-US" dirty="0"/>
              <a:t>COVID, Oxygen + Hospital Help</a:t>
            </a:r>
          </a:p>
        </p:txBody>
      </p:sp>
      <p:sp>
        <p:nvSpPr>
          <p:cNvPr id="13" name="TextBox 12">
            <a:extLst>
              <a:ext uri="{FF2B5EF4-FFF2-40B4-BE49-F238E27FC236}">
                <a16:creationId xmlns:a16="http://schemas.microsoft.com/office/drawing/2014/main" id="{DC4FA0F8-E961-0F40-BC11-4FC7DCEDFBA1}"/>
              </a:ext>
            </a:extLst>
          </p:cNvPr>
          <p:cNvSpPr txBox="1"/>
          <p:nvPr/>
        </p:nvSpPr>
        <p:spPr>
          <a:xfrm>
            <a:off x="2887482" y="5583530"/>
            <a:ext cx="1350885" cy="1200329"/>
          </a:xfrm>
          <a:prstGeom prst="rect">
            <a:avLst/>
          </a:prstGeom>
          <a:solidFill>
            <a:schemeClr val="bg1">
              <a:lumMod val="85000"/>
            </a:schemeClr>
          </a:solidFill>
          <a:ln w="38100">
            <a:solidFill>
              <a:schemeClr val="tx1"/>
            </a:solidFill>
          </a:ln>
        </p:spPr>
        <p:txBody>
          <a:bodyPr wrap="square" rtlCol="0">
            <a:spAutoFit/>
          </a:bodyPr>
          <a:lstStyle/>
          <a:p>
            <a:pPr algn="ctr"/>
            <a:r>
              <a:rPr lang="en-US" dirty="0"/>
              <a:t>COVID, Oxygen + Hospital Help</a:t>
            </a:r>
          </a:p>
        </p:txBody>
      </p:sp>
      <p:sp>
        <p:nvSpPr>
          <p:cNvPr id="5" name="Rectangle 4">
            <a:extLst>
              <a:ext uri="{FF2B5EF4-FFF2-40B4-BE49-F238E27FC236}">
                <a16:creationId xmlns:a16="http://schemas.microsoft.com/office/drawing/2014/main" id="{B6EACC71-0B3D-2F46-9804-59923209D83F}"/>
              </a:ext>
            </a:extLst>
          </p:cNvPr>
          <p:cNvSpPr/>
          <p:nvPr/>
        </p:nvSpPr>
        <p:spPr>
          <a:xfrm>
            <a:off x="9873049" y="5686112"/>
            <a:ext cx="1285102" cy="1016611"/>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India England Cricket</a:t>
            </a:r>
          </a:p>
        </p:txBody>
      </p:sp>
      <p:sp>
        <p:nvSpPr>
          <p:cNvPr id="16" name="Rectangle 15">
            <a:extLst>
              <a:ext uri="{FF2B5EF4-FFF2-40B4-BE49-F238E27FC236}">
                <a16:creationId xmlns:a16="http://schemas.microsoft.com/office/drawing/2014/main" id="{39785A04-15B6-9F47-B15D-3577C2E38238}"/>
              </a:ext>
            </a:extLst>
          </p:cNvPr>
          <p:cNvSpPr/>
          <p:nvPr/>
        </p:nvSpPr>
        <p:spPr>
          <a:xfrm>
            <a:off x="8019416" y="5686112"/>
            <a:ext cx="1285102" cy="1016611"/>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Birthday Wishes</a:t>
            </a:r>
          </a:p>
        </p:txBody>
      </p:sp>
      <p:sp>
        <p:nvSpPr>
          <p:cNvPr id="17" name="Rectangle 16">
            <a:extLst>
              <a:ext uri="{FF2B5EF4-FFF2-40B4-BE49-F238E27FC236}">
                <a16:creationId xmlns:a16="http://schemas.microsoft.com/office/drawing/2014/main" id="{51121C4A-5ED2-2343-852D-CC3DACDAC789}"/>
              </a:ext>
            </a:extLst>
          </p:cNvPr>
          <p:cNvSpPr/>
          <p:nvPr/>
        </p:nvSpPr>
        <p:spPr>
          <a:xfrm>
            <a:off x="6352118" y="5673755"/>
            <a:ext cx="1285102" cy="1016611"/>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Happy Messages</a:t>
            </a:r>
          </a:p>
        </p:txBody>
      </p:sp>
      <p:sp>
        <p:nvSpPr>
          <p:cNvPr id="18" name="Rectangle 17">
            <a:extLst>
              <a:ext uri="{FF2B5EF4-FFF2-40B4-BE49-F238E27FC236}">
                <a16:creationId xmlns:a16="http://schemas.microsoft.com/office/drawing/2014/main" id="{6FE4F2E5-E883-9547-9DF1-EC724957CEA3}"/>
              </a:ext>
            </a:extLst>
          </p:cNvPr>
          <p:cNvSpPr/>
          <p:nvPr/>
        </p:nvSpPr>
        <p:spPr>
          <a:xfrm>
            <a:off x="1013376" y="5659765"/>
            <a:ext cx="1285102" cy="1016611"/>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Thank you Messages</a:t>
            </a:r>
          </a:p>
        </p:txBody>
      </p:sp>
      <p:sp>
        <p:nvSpPr>
          <p:cNvPr id="19" name="Rectangle 18">
            <a:extLst>
              <a:ext uri="{FF2B5EF4-FFF2-40B4-BE49-F238E27FC236}">
                <a16:creationId xmlns:a16="http://schemas.microsoft.com/office/drawing/2014/main" id="{E71990EC-C816-F74C-8C59-A08FD2DC32AC}"/>
              </a:ext>
            </a:extLst>
          </p:cNvPr>
          <p:cNvSpPr/>
          <p:nvPr/>
        </p:nvSpPr>
        <p:spPr>
          <a:xfrm>
            <a:off x="9836100" y="3873282"/>
            <a:ext cx="1285102" cy="1016611"/>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Birthday Wishes to Guru</a:t>
            </a:r>
          </a:p>
        </p:txBody>
      </p:sp>
      <p:sp>
        <p:nvSpPr>
          <p:cNvPr id="20" name="Rectangle 19">
            <a:extLst>
              <a:ext uri="{FF2B5EF4-FFF2-40B4-BE49-F238E27FC236}">
                <a16:creationId xmlns:a16="http://schemas.microsoft.com/office/drawing/2014/main" id="{B1701B17-B63F-0248-9130-4B12F1199E00}"/>
              </a:ext>
            </a:extLst>
          </p:cNvPr>
          <p:cNvSpPr/>
          <p:nvPr/>
        </p:nvSpPr>
        <p:spPr>
          <a:xfrm>
            <a:off x="8122630" y="3873282"/>
            <a:ext cx="1285102" cy="1016611"/>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Farmers Protest</a:t>
            </a:r>
          </a:p>
        </p:txBody>
      </p:sp>
      <p:sp>
        <p:nvSpPr>
          <p:cNvPr id="21" name="Rectangle 20">
            <a:extLst>
              <a:ext uri="{FF2B5EF4-FFF2-40B4-BE49-F238E27FC236}">
                <a16:creationId xmlns:a16="http://schemas.microsoft.com/office/drawing/2014/main" id="{4BC1A47C-12AF-DA49-9353-65D03E107502}"/>
              </a:ext>
            </a:extLst>
          </p:cNvPr>
          <p:cNvSpPr/>
          <p:nvPr/>
        </p:nvSpPr>
        <p:spPr>
          <a:xfrm>
            <a:off x="6380325" y="3904853"/>
            <a:ext cx="1285102" cy="1016611"/>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Farmers Protest</a:t>
            </a:r>
          </a:p>
        </p:txBody>
      </p:sp>
      <p:sp>
        <p:nvSpPr>
          <p:cNvPr id="22" name="Rectangle 21">
            <a:extLst>
              <a:ext uri="{FF2B5EF4-FFF2-40B4-BE49-F238E27FC236}">
                <a16:creationId xmlns:a16="http://schemas.microsoft.com/office/drawing/2014/main" id="{AD1E59B1-64DE-1547-88B7-9604DBF55389}"/>
              </a:ext>
            </a:extLst>
          </p:cNvPr>
          <p:cNvSpPr/>
          <p:nvPr/>
        </p:nvSpPr>
        <p:spPr>
          <a:xfrm>
            <a:off x="2711682" y="3865896"/>
            <a:ext cx="1285102" cy="1016611"/>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Thank you Tweets</a:t>
            </a:r>
          </a:p>
        </p:txBody>
      </p:sp>
      <p:sp>
        <p:nvSpPr>
          <p:cNvPr id="23" name="Rectangle 22">
            <a:extLst>
              <a:ext uri="{FF2B5EF4-FFF2-40B4-BE49-F238E27FC236}">
                <a16:creationId xmlns:a16="http://schemas.microsoft.com/office/drawing/2014/main" id="{1B2AC33C-60AA-4142-AEC3-178F350D01BE}"/>
              </a:ext>
            </a:extLst>
          </p:cNvPr>
          <p:cNvSpPr/>
          <p:nvPr/>
        </p:nvSpPr>
        <p:spPr>
          <a:xfrm>
            <a:off x="998212" y="3883224"/>
            <a:ext cx="1285102" cy="1016611"/>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Thank you Tweets</a:t>
            </a:r>
          </a:p>
        </p:txBody>
      </p:sp>
      <p:sp>
        <p:nvSpPr>
          <p:cNvPr id="24" name="Rectangle 23">
            <a:extLst>
              <a:ext uri="{FF2B5EF4-FFF2-40B4-BE49-F238E27FC236}">
                <a16:creationId xmlns:a16="http://schemas.microsoft.com/office/drawing/2014/main" id="{0F082A87-B5A5-8042-ADBA-5557E9EF445A}"/>
              </a:ext>
            </a:extLst>
          </p:cNvPr>
          <p:cNvSpPr/>
          <p:nvPr/>
        </p:nvSpPr>
        <p:spPr>
          <a:xfrm>
            <a:off x="9725633" y="2067819"/>
            <a:ext cx="1285102" cy="1016611"/>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Family + Student</a:t>
            </a:r>
          </a:p>
        </p:txBody>
      </p:sp>
      <p:sp>
        <p:nvSpPr>
          <p:cNvPr id="25" name="Rectangle 24">
            <a:extLst>
              <a:ext uri="{FF2B5EF4-FFF2-40B4-BE49-F238E27FC236}">
                <a16:creationId xmlns:a16="http://schemas.microsoft.com/office/drawing/2014/main" id="{AEE0ACB0-B325-284B-968E-CB6A7DF0561B}"/>
              </a:ext>
            </a:extLst>
          </p:cNvPr>
          <p:cNvSpPr/>
          <p:nvPr/>
        </p:nvSpPr>
        <p:spPr>
          <a:xfrm>
            <a:off x="8085870" y="2067819"/>
            <a:ext cx="1285102" cy="1016611"/>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Family + Student</a:t>
            </a:r>
          </a:p>
        </p:txBody>
      </p:sp>
      <p:sp>
        <p:nvSpPr>
          <p:cNvPr id="26" name="Rectangle 25">
            <a:extLst>
              <a:ext uri="{FF2B5EF4-FFF2-40B4-BE49-F238E27FC236}">
                <a16:creationId xmlns:a16="http://schemas.microsoft.com/office/drawing/2014/main" id="{4D9691E4-C4CD-6441-96D4-F179F9DC6F86}"/>
              </a:ext>
            </a:extLst>
          </p:cNvPr>
          <p:cNvSpPr/>
          <p:nvPr/>
        </p:nvSpPr>
        <p:spPr>
          <a:xfrm>
            <a:off x="9836100" y="429136"/>
            <a:ext cx="1285102" cy="1016611"/>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Film Promotion</a:t>
            </a:r>
          </a:p>
        </p:txBody>
      </p:sp>
      <p:sp>
        <p:nvSpPr>
          <p:cNvPr id="27" name="Rectangle 26">
            <a:extLst>
              <a:ext uri="{FF2B5EF4-FFF2-40B4-BE49-F238E27FC236}">
                <a16:creationId xmlns:a16="http://schemas.microsoft.com/office/drawing/2014/main" id="{63F01F53-F9DD-FA44-AC40-D07E9BE2BA12}"/>
              </a:ext>
            </a:extLst>
          </p:cNvPr>
          <p:cNvSpPr/>
          <p:nvPr/>
        </p:nvSpPr>
        <p:spPr>
          <a:xfrm>
            <a:off x="8122630" y="291111"/>
            <a:ext cx="1285102" cy="1016611"/>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Film Promotion</a:t>
            </a:r>
          </a:p>
        </p:txBody>
      </p:sp>
      <p:sp>
        <p:nvSpPr>
          <p:cNvPr id="28" name="Rectangle 27">
            <a:extLst>
              <a:ext uri="{FF2B5EF4-FFF2-40B4-BE49-F238E27FC236}">
                <a16:creationId xmlns:a16="http://schemas.microsoft.com/office/drawing/2014/main" id="{73E58E45-B183-B246-B034-70E4864CA0B9}"/>
              </a:ext>
            </a:extLst>
          </p:cNvPr>
          <p:cNvSpPr/>
          <p:nvPr/>
        </p:nvSpPr>
        <p:spPr>
          <a:xfrm>
            <a:off x="6352118" y="278761"/>
            <a:ext cx="1285102" cy="1016611"/>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Student Protests</a:t>
            </a:r>
          </a:p>
        </p:txBody>
      </p:sp>
      <p:sp>
        <p:nvSpPr>
          <p:cNvPr id="29" name="Rectangle 28">
            <a:extLst>
              <a:ext uri="{FF2B5EF4-FFF2-40B4-BE49-F238E27FC236}">
                <a16:creationId xmlns:a16="http://schemas.microsoft.com/office/drawing/2014/main" id="{83911B5C-064F-F949-8DB4-58837C049D61}"/>
              </a:ext>
            </a:extLst>
          </p:cNvPr>
          <p:cNvSpPr/>
          <p:nvPr/>
        </p:nvSpPr>
        <p:spPr>
          <a:xfrm>
            <a:off x="4554781" y="303474"/>
            <a:ext cx="1285102" cy="1016611"/>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Thank you Birthday Wishes</a:t>
            </a:r>
          </a:p>
        </p:txBody>
      </p:sp>
      <p:sp>
        <p:nvSpPr>
          <p:cNvPr id="30" name="Rectangle 29">
            <a:extLst>
              <a:ext uri="{FF2B5EF4-FFF2-40B4-BE49-F238E27FC236}">
                <a16:creationId xmlns:a16="http://schemas.microsoft.com/office/drawing/2014/main" id="{77462908-52F0-6542-890D-489B276EBA35}"/>
              </a:ext>
            </a:extLst>
          </p:cNvPr>
          <p:cNvSpPr/>
          <p:nvPr/>
        </p:nvSpPr>
        <p:spPr>
          <a:xfrm>
            <a:off x="1013376" y="303481"/>
            <a:ext cx="1361872" cy="1016611"/>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Incoherent Topic</a:t>
            </a:r>
          </a:p>
        </p:txBody>
      </p:sp>
    </p:spTree>
    <p:extLst>
      <p:ext uri="{BB962C8B-B14F-4D97-AF65-F5344CB8AC3E}">
        <p14:creationId xmlns:p14="http://schemas.microsoft.com/office/powerpoint/2010/main" val="3006621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ppt_x"/>
                                          </p:val>
                                        </p:tav>
                                        <p:tav tm="100000">
                                          <p:val>
                                            <p:strVal val="#ppt_x"/>
                                          </p:val>
                                        </p:tav>
                                      </p:tavLst>
                                    </p:anim>
                                    <p:anim calcmode="lin" valueType="num">
                                      <p:cBhvr additive="base">
                                        <p:cTn id="5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E4093-643D-D048-9103-D04824847915}"/>
              </a:ext>
            </a:extLst>
          </p:cNvPr>
          <p:cNvSpPr>
            <a:spLocks noGrp="1"/>
          </p:cNvSpPr>
          <p:nvPr>
            <p:ph type="title"/>
          </p:nvPr>
        </p:nvSpPr>
        <p:spPr>
          <a:xfrm>
            <a:off x="1143000" y="74928"/>
            <a:ext cx="10168128" cy="1179576"/>
          </a:xfrm>
        </p:spPr>
        <p:txBody>
          <a:bodyPr/>
          <a:lstStyle/>
          <a:p>
            <a:r>
              <a:rPr lang="en-US" dirty="0"/>
              <a:t>COVID vs OMICRON</a:t>
            </a:r>
          </a:p>
        </p:txBody>
      </p:sp>
      <p:sp>
        <p:nvSpPr>
          <p:cNvPr id="3" name="Content Placeholder 2">
            <a:extLst>
              <a:ext uri="{FF2B5EF4-FFF2-40B4-BE49-F238E27FC236}">
                <a16:creationId xmlns:a16="http://schemas.microsoft.com/office/drawing/2014/main" id="{0F03A7CD-D2C2-DF44-ADD1-4F4C20BCF902}"/>
              </a:ext>
            </a:extLst>
          </p:cNvPr>
          <p:cNvSpPr>
            <a:spLocks noGrp="1"/>
          </p:cNvSpPr>
          <p:nvPr>
            <p:ph idx="1"/>
          </p:nvPr>
        </p:nvSpPr>
        <p:spPr>
          <a:xfrm>
            <a:off x="1143000" y="2734682"/>
            <a:ext cx="10168128" cy="3694176"/>
          </a:xfrm>
        </p:spPr>
        <p:txBody>
          <a:bodyPr/>
          <a:lstStyle/>
          <a:p>
            <a:endParaRPr lang="en-US"/>
          </a:p>
        </p:txBody>
      </p:sp>
      <p:pic>
        <p:nvPicPr>
          <p:cNvPr id="4" name="Picture 3">
            <a:extLst>
              <a:ext uri="{FF2B5EF4-FFF2-40B4-BE49-F238E27FC236}">
                <a16:creationId xmlns:a16="http://schemas.microsoft.com/office/drawing/2014/main" id="{640DA585-14DD-8142-9A2D-7CD3D7506215}"/>
              </a:ext>
            </a:extLst>
          </p:cNvPr>
          <p:cNvPicPr>
            <a:picLocks noChangeAspect="1"/>
          </p:cNvPicPr>
          <p:nvPr/>
        </p:nvPicPr>
        <p:blipFill>
          <a:blip r:embed="rId3"/>
          <a:stretch>
            <a:fillRect/>
          </a:stretch>
        </p:blipFill>
        <p:spPr>
          <a:xfrm>
            <a:off x="170736" y="1182886"/>
            <a:ext cx="5404880" cy="1430972"/>
          </a:xfrm>
          <a:prstGeom prst="rect">
            <a:avLst/>
          </a:prstGeom>
        </p:spPr>
      </p:pic>
      <p:pic>
        <p:nvPicPr>
          <p:cNvPr id="5" name="Picture 4">
            <a:extLst>
              <a:ext uri="{FF2B5EF4-FFF2-40B4-BE49-F238E27FC236}">
                <a16:creationId xmlns:a16="http://schemas.microsoft.com/office/drawing/2014/main" id="{98BE31AC-77B9-2643-B441-13AB6C755E34}"/>
              </a:ext>
            </a:extLst>
          </p:cNvPr>
          <p:cNvPicPr>
            <a:picLocks noChangeAspect="1"/>
          </p:cNvPicPr>
          <p:nvPr/>
        </p:nvPicPr>
        <p:blipFill>
          <a:blip r:embed="rId4"/>
          <a:stretch>
            <a:fillRect/>
          </a:stretch>
        </p:blipFill>
        <p:spPr>
          <a:xfrm>
            <a:off x="170736" y="2782280"/>
            <a:ext cx="5849723" cy="992798"/>
          </a:xfrm>
          <a:prstGeom prst="rect">
            <a:avLst/>
          </a:prstGeom>
        </p:spPr>
      </p:pic>
      <p:pic>
        <p:nvPicPr>
          <p:cNvPr id="6" name="Picture 5">
            <a:extLst>
              <a:ext uri="{FF2B5EF4-FFF2-40B4-BE49-F238E27FC236}">
                <a16:creationId xmlns:a16="http://schemas.microsoft.com/office/drawing/2014/main" id="{EB33ABA0-ED5F-9D48-ADEC-80BCA849E171}"/>
              </a:ext>
            </a:extLst>
          </p:cNvPr>
          <p:cNvPicPr>
            <a:picLocks noChangeAspect="1"/>
          </p:cNvPicPr>
          <p:nvPr/>
        </p:nvPicPr>
        <p:blipFill>
          <a:blip r:embed="rId5"/>
          <a:stretch>
            <a:fillRect/>
          </a:stretch>
        </p:blipFill>
        <p:spPr>
          <a:xfrm>
            <a:off x="170736" y="3891652"/>
            <a:ext cx="6245139" cy="1702270"/>
          </a:xfrm>
          <a:prstGeom prst="rect">
            <a:avLst/>
          </a:prstGeom>
        </p:spPr>
      </p:pic>
      <p:pic>
        <p:nvPicPr>
          <p:cNvPr id="7" name="Picture 6">
            <a:extLst>
              <a:ext uri="{FF2B5EF4-FFF2-40B4-BE49-F238E27FC236}">
                <a16:creationId xmlns:a16="http://schemas.microsoft.com/office/drawing/2014/main" id="{808D143B-3FB6-124A-8095-09F429BA79DA}"/>
              </a:ext>
            </a:extLst>
          </p:cNvPr>
          <p:cNvPicPr>
            <a:picLocks noChangeAspect="1"/>
          </p:cNvPicPr>
          <p:nvPr/>
        </p:nvPicPr>
        <p:blipFill>
          <a:blip r:embed="rId6"/>
          <a:stretch>
            <a:fillRect/>
          </a:stretch>
        </p:blipFill>
        <p:spPr>
          <a:xfrm>
            <a:off x="170736" y="5437136"/>
            <a:ext cx="6331637" cy="1358307"/>
          </a:xfrm>
          <a:prstGeom prst="rect">
            <a:avLst/>
          </a:prstGeom>
        </p:spPr>
      </p:pic>
      <p:pic>
        <p:nvPicPr>
          <p:cNvPr id="8" name="Picture 7">
            <a:extLst>
              <a:ext uri="{FF2B5EF4-FFF2-40B4-BE49-F238E27FC236}">
                <a16:creationId xmlns:a16="http://schemas.microsoft.com/office/drawing/2014/main" id="{6E80C097-1E16-494D-8C63-12B284509B1F}"/>
              </a:ext>
            </a:extLst>
          </p:cNvPr>
          <p:cNvPicPr>
            <a:picLocks noChangeAspect="1"/>
          </p:cNvPicPr>
          <p:nvPr/>
        </p:nvPicPr>
        <p:blipFill>
          <a:blip r:embed="rId7"/>
          <a:stretch>
            <a:fillRect/>
          </a:stretch>
        </p:blipFill>
        <p:spPr>
          <a:xfrm>
            <a:off x="5895103" y="1020400"/>
            <a:ext cx="6049175" cy="739681"/>
          </a:xfrm>
          <a:prstGeom prst="rect">
            <a:avLst/>
          </a:prstGeom>
        </p:spPr>
      </p:pic>
      <p:pic>
        <p:nvPicPr>
          <p:cNvPr id="9" name="Picture 8">
            <a:extLst>
              <a:ext uri="{FF2B5EF4-FFF2-40B4-BE49-F238E27FC236}">
                <a16:creationId xmlns:a16="http://schemas.microsoft.com/office/drawing/2014/main" id="{3D5B74F1-EB82-D74D-B8AA-B1AF56D8C216}"/>
              </a:ext>
            </a:extLst>
          </p:cNvPr>
          <p:cNvPicPr>
            <a:picLocks noChangeAspect="1"/>
          </p:cNvPicPr>
          <p:nvPr/>
        </p:nvPicPr>
        <p:blipFill>
          <a:blip r:embed="rId8"/>
          <a:stretch>
            <a:fillRect/>
          </a:stretch>
        </p:blipFill>
        <p:spPr>
          <a:xfrm>
            <a:off x="5676299" y="1864781"/>
            <a:ext cx="6486785" cy="1396987"/>
          </a:xfrm>
          <a:prstGeom prst="rect">
            <a:avLst/>
          </a:prstGeom>
        </p:spPr>
      </p:pic>
      <p:pic>
        <p:nvPicPr>
          <p:cNvPr id="10" name="Picture 9">
            <a:extLst>
              <a:ext uri="{FF2B5EF4-FFF2-40B4-BE49-F238E27FC236}">
                <a16:creationId xmlns:a16="http://schemas.microsoft.com/office/drawing/2014/main" id="{7F66D5B1-546D-C541-A6C1-C0B868F9BE9A}"/>
              </a:ext>
            </a:extLst>
          </p:cNvPr>
          <p:cNvPicPr>
            <a:picLocks noChangeAspect="1"/>
          </p:cNvPicPr>
          <p:nvPr/>
        </p:nvPicPr>
        <p:blipFill>
          <a:blip r:embed="rId9"/>
          <a:stretch>
            <a:fillRect/>
          </a:stretch>
        </p:blipFill>
        <p:spPr>
          <a:xfrm>
            <a:off x="5623670" y="3402058"/>
            <a:ext cx="6568330" cy="910462"/>
          </a:xfrm>
          <a:prstGeom prst="rect">
            <a:avLst/>
          </a:prstGeom>
        </p:spPr>
      </p:pic>
      <p:pic>
        <p:nvPicPr>
          <p:cNvPr id="11" name="Picture 10">
            <a:extLst>
              <a:ext uri="{FF2B5EF4-FFF2-40B4-BE49-F238E27FC236}">
                <a16:creationId xmlns:a16="http://schemas.microsoft.com/office/drawing/2014/main" id="{9808A47C-55DD-E34F-A86E-2D99A9F6578E}"/>
              </a:ext>
            </a:extLst>
          </p:cNvPr>
          <p:cNvPicPr>
            <a:picLocks noChangeAspect="1"/>
          </p:cNvPicPr>
          <p:nvPr/>
        </p:nvPicPr>
        <p:blipFill>
          <a:blip r:embed="rId10"/>
          <a:stretch>
            <a:fillRect/>
          </a:stretch>
        </p:blipFill>
        <p:spPr>
          <a:xfrm>
            <a:off x="5860362" y="4447726"/>
            <a:ext cx="6331638" cy="936444"/>
          </a:xfrm>
          <a:prstGeom prst="rect">
            <a:avLst/>
          </a:prstGeom>
        </p:spPr>
      </p:pic>
      <p:pic>
        <p:nvPicPr>
          <p:cNvPr id="12" name="Picture 11">
            <a:extLst>
              <a:ext uri="{FF2B5EF4-FFF2-40B4-BE49-F238E27FC236}">
                <a16:creationId xmlns:a16="http://schemas.microsoft.com/office/drawing/2014/main" id="{EA1B16FF-9684-EE4B-93DA-72B9489B926A}"/>
              </a:ext>
            </a:extLst>
          </p:cNvPr>
          <p:cNvPicPr>
            <a:picLocks noChangeAspect="1"/>
          </p:cNvPicPr>
          <p:nvPr/>
        </p:nvPicPr>
        <p:blipFill>
          <a:blip r:embed="rId11"/>
          <a:stretch>
            <a:fillRect/>
          </a:stretch>
        </p:blipFill>
        <p:spPr>
          <a:xfrm>
            <a:off x="5674470" y="5491852"/>
            <a:ext cx="6462096" cy="1366148"/>
          </a:xfrm>
          <a:prstGeom prst="rect">
            <a:avLst/>
          </a:prstGeom>
        </p:spPr>
      </p:pic>
      <p:sp>
        <p:nvSpPr>
          <p:cNvPr id="13" name="Rectangle 12">
            <a:extLst>
              <a:ext uri="{FF2B5EF4-FFF2-40B4-BE49-F238E27FC236}">
                <a16:creationId xmlns:a16="http://schemas.microsoft.com/office/drawing/2014/main" id="{2E92853F-359B-EF41-898B-85E5AA2DF608}"/>
              </a:ext>
            </a:extLst>
          </p:cNvPr>
          <p:cNvSpPr/>
          <p:nvPr/>
        </p:nvSpPr>
        <p:spPr>
          <a:xfrm>
            <a:off x="3412614" y="1689129"/>
            <a:ext cx="553099" cy="1756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3E57E3B-9093-3249-829F-59B805A36975}"/>
              </a:ext>
            </a:extLst>
          </p:cNvPr>
          <p:cNvSpPr/>
          <p:nvPr/>
        </p:nvSpPr>
        <p:spPr>
          <a:xfrm>
            <a:off x="880872" y="3126793"/>
            <a:ext cx="553099" cy="1756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C5753AF-C035-3E4A-9998-91B60EBE0A10}"/>
              </a:ext>
            </a:extLst>
          </p:cNvPr>
          <p:cNvSpPr/>
          <p:nvPr/>
        </p:nvSpPr>
        <p:spPr>
          <a:xfrm>
            <a:off x="3455684" y="4264672"/>
            <a:ext cx="553099" cy="1756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C631E-F260-4F46-8BF2-1D016B79BB55}"/>
              </a:ext>
            </a:extLst>
          </p:cNvPr>
          <p:cNvSpPr/>
          <p:nvPr/>
        </p:nvSpPr>
        <p:spPr>
          <a:xfrm>
            <a:off x="1699771" y="6253207"/>
            <a:ext cx="553099" cy="1756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D954612-4A3F-084B-8FFD-47208067ADB2}"/>
              </a:ext>
            </a:extLst>
          </p:cNvPr>
          <p:cNvSpPr/>
          <p:nvPr/>
        </p:nvSpPr>
        <p:spPr>
          <a:xfrm>
            <a:off x="8749631" y="1435639"/>
            <a:ext cx="682604" cy="17442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5F05F02-613D-A84E-8930-8904711448D2}"/>
              </a:ext>
            </a:extLst>
          </p:cNvPr>
          <p:cNvSpPr/>
          <p:nvPr/>
        </p:nvSpPr>
        <p:spPr>
          <a:xfrm>
            <a:off x="10432658" y="2452573"/>
            <a:ext cx="878470" cy="229143"/>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68C3277-079A-9E48-905D-E1EB30E753E1}"/>
              </a:ext>
            </a:extLst>
          </p:cNvPr>
          <p:cNvSpPr/>
          <p:nvPr/>
        </p:nvSpPr>
        <p:spPr>
          <a:xfrm>
            <a:off x="6389359" y="3986814"/>
            <a:ext cx="878470" cy="229143"/>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1A7B5FF-883D-8C44-9722-C0F72ACA51D0}"/>
              </a:ext>
            </a:extLst>
          </p:cNvPr>
          <p:cNvSpPr/>
          <p:nvPr/>
        </p:nvSpPr>
        <p:spPr>
          <a:xfrm>
            <a:off x="8918697" y="4801376"/>
            <a:ext cx="878470" cy="229143"/>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1460D35-F2B4-684B-8181-F8C13D2B7B74}"/>
              </a:ext>
            </a:extLst>
          </p:cNvPr>
          <p:cNvSpPr/>
          <p:nvPr/>
        </p:nvSpPr>
        <p:spPr>
          <a:xfrm>
            <a:off x="6389359" y="6080111"/>
            <a:ext cx="878470" cy="229143"/>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167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07B13-4749-FA4F-B8D5-EEF8C18F450E}"/>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A3258CF6-8FE3-164D-AA07-6459D53A932C}"/>
              </a:ext>
            </a:extLst>
          </p:cNvPr>
          <p:cNvSpPr>
            <a:spLocks noGrp="1"/>
          </p:cNvSpPr>
          <p:nvPr>
            <p:ph idx="1"/>
          </p:nvPr>
        </p:nvSpPr>
        <p:spPr/>
        <p:txBody>
          <a:bodyPr/>
          <a:lstStyle/>
          <a:p>
            <a:r>
              <a:rPr lang="en-US" dirty="0"/>
              <a:t>We have a topic model that can identify distinct topics and cluster of words associated with that topic.</a:t>
            </a:r>
          </a:p>
          <a:p>
            <a:r>
              <a:rPr lang="en-US" dirty="0"/>
              <a:t>This information can be used to infer the context of a search query and provide a more contextual based result</a:t>
            </a:r>
          </a:p>
          <a:p>
            <a:r>
              <a:rPr lang="en-US" dirty="0"/>
              <a:t>GSDMM model identifies far more coherent topics than the LDA model</a:t>
            </a:r>
          </a:p>
        </p:txBody>
      </p:sp>
    </p:spTree>
    <p:extLst>
      <p:ext uri="{BB962C8B-B14F-4D97-AF65-F5344CB8AC3E}">
        <p14:creationId xmlns:p14="http://schemas.microsoft.com/office/powerpoint/2010/main" val="2665466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2A933-5D6F-DD43-9BDC-18CA4E42A8FB}"/>
              </a:ext>
            </a:extLst>
          </p:cNvPr>
          <p:cNvSpPr>
            <a:spLocks noGrp="1"/>
          </p:cNvSpPr>
          <p:nvPr>
            <p:ph type="title"/>
          </p:nvPr>
        </p:nvSpPr>
        <p:spPr/>
        <p:txBody>
          <a:bodyPr/>
          <a:lstStyle/>
          <a:p>
            <a:r>
              <a:rPr lang="en-US" dirty="0"/>
              <a:t>What is Topic Modeling?</a:t>
            </a:r>
          </a:p>
        </p:txBody>
      </p:sp>
      <p:sp>
        <p:nvSpPr>
          <p:cNvPr id="3" name="Content Placeholder 2">
            <a:extLst>
              <a:ext uri="{FF2B5EF4-FFF2-40B4-BE49-F238E27FC236}">
                <a16:creationId xmlns:a16="http://schemas.microsoft.com/office/drawing/2014/main" id="{865FC948-8BBA-4B49-9086-59EEA804ED3B}"/>
              </a:ext>
            </a:extLst>
          </p:cNvPr>
          <p:cNvSpPr>
            <a:spLocks noGrp="1"/>
          </p:cNvSpPr>
          <p:nvPr>
            <p:ph idx="1"/>
          </p:nvPr>
        </p:nvSpPr>
        <p:spPr/>
        <p:txBody>
          <a:bodyPr/>
          <a:lstStyle/>
          <a:p>
            <a:r>
              <a:rPr lang="en-US" dirty="0"/>
              <a:t>The term </a:t>
            </a:r>
            <a:r>
              <a:rPr lang="en-US" b="1" dirty="0"/>
              <a:t>‘Topic’</a:t>
            </a:r>
            <a:r>
              <a:rPr lang="en-US" dirty="0"/>
              <a:t> refers to a set of words that one would associate to when they want out to find out more about that topic. E.g. NBA-the topic, the words that could be associated are ‘Lebron James’, ‘Bulls’, ‘games’, ‘playoffs’ etc.</a:t>
            </a:r>
          </a:p>
          <a:p>
            <a:r>
              <a:rPr lang="en-US" b="1" dirty="0"/>
              <a:t>‘Modeling’</a:t>
            </a:r>
            <a:r>
              <a:rPr lang="en-US" dirty="0"/>
              <a:t> refers to the use of algorithms to discover topics appearing </a:t>
            </a:r>
            <a:r>
              <a:rPr lang="en-US"/>
              <a:t>in documents.</a:t>
            </a:r>
            <a:endParaRPr lang="en-US" dirty="0"/>
          </a:p>
        </p:txBody>
      </p:sp>
    </p:spTree>
    <p:extLst>
      <p:ext uri="{BB962C8B-B14F-4D97-AF65-F5344CB8AC3E}">
        <p14:creationId xmlns:p14="http://schemas.microsoft.com/office/powerpoint/2010/main" val="3550561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AB64DD-2BC0-1E44-8607-87BCB9409315}"/>
              </a:ext>
            </a:extLst>
          </p:cNvPr>
          <p:cNvSpPr>
            <a:spLocks noGrp="1"/>
          </p:cNvSpPr>
          <p:nvPr>
            <p:ph idx="1"/>
          </p:nvPr>
        </p:nvSpPr>
        <p:spPr>
          <a:xfrm>
            <a:off x="8217924" y="2478024"/>
            <a:ext cx="3065772" cy="3694176"/>
          </a:xfrm>
        </p:spPr>
        <p:txBody>
          <a:bodyPr/>
          <a:lstStyle/>
          <a:p>
            <a:pPr marL="0" indent="0">
              <a:buNone/>
            </a:pPr>
            <a:r>
              <a:rPr lang="en-US" dirty="0"/>
              <a:t>A single document is usually composed of multiple topics</a:t>
            </a:r>
          </a:p>
        </p:txBody>
      </p:sp>
      <p:pic>
        <p:nvPicPr>
          <p:cNvPr id="4" name="Picture 3">
            <a:extLst>
              <a:ext uri="{FF2B5EF4-FFF2-40B4-BE49-F238E27FC236}">
                <a16:creationId xmlns:a16="http://schemas.microsoft.com/office/drawing/2014/main" id="{CAA19685-05E4-B846-B7AF-A09DA16ADA53}"/>
              </a:ext>
            </a:extLst>
          </p:cNvPr>
          <p:cNvPicPr>
            <a:picLocks noChangeAspect="1"/>
          </p:cNvPicPr>
          <p:nvPr/>
        </p:nvPicPr>
        <p:blipFill>
          <a:blip r:embed="rId3"/>
          <a:stretch>
            <a:fillRect/>
          </a:stretch>
        </p:blipFill>
        <p:spPr>
          <a:xfrm>
            <a:off x="262645" y="209406"/>
            <a:ext cx="7955279" cy="1059944"/>
          </a:xfrm>
          <a:prstGeom prst="rect">
            <a:avLst/>
          </a:prstGeom>
          <a:ln>
            <a:solidFill>
              <a:schemeClr val="tx1"/>
            </a:solidFill>
          </a:ln>
        </p:spPr>
      </p:pic>
      <p:pic>
        <p:nvPicPr>
          <p:cNvPr id="5" name="Picture 4">
            <a:extLst>
              <a:ext uri="{FF2B5EF4-FFF2-40B4-BE49-F238E27FC236}">
                <a16:creationId xmlns:a16="http://schemas.microsoft.com/office/drawing/2014/main" id="{42DD7E15-246F-4B44-90A8-5BBC629BEBE9}"/>
              </a:ext>
            </a:extLst>
          </p:cNvPr>
          <p:cNvPicPr>
            <a:picLocks noChangeAspect="1"/>
          </p:cNvPicPr>
          <p:nvPr/>
        </p:nvPicPr>
        <p:blipFill>
          <a:blip r:embed="rId4"/>
          <a:stretch>
            <a:fillRect/>
          </a:stretch>
        </p:blipFill>
        <p:spPr>
          <a:xfrm>
            <a:off x="262646" y="1425351"/>
            <a:ext cx="7955279" cy="1333349"/>
          </a:xfrm>
          <a:prstGeom prst="rect">
            <a:avLst/>
          </a:prstGeom>
          <a:ln>
            <a:solidFill>
              <a:schemeClr val="tx1"/>
            </a:solidFill>
          </a:ln>
        </p:spPr>
      </p:pic>
      <p:pic>
        <p:nvPicPr>
          <p:cNvPr id="6" name="Picture 5">
            <a:extLst>
              <a:ext uri="{FF2B5EF4-FFF2-40B4-BE49-F238E27FC236}">
                <a16:creationId xmlns:a16="http://schemas.microsoft.com/office/drawing/2014/main" id="{87E97DD1-F8BC-444F-B067-1A96106375C6}"/>
              </a:ext>
            </a:extLst>
          </p:cNvPr>
          <p:cNvPicPr>
            <a:picLocks noChangeAspect="1"/>
          </p:cNvPicPr>
          <p:nvPr/>
        </p:nvPicPr>
        <p:blipFill>
          <a:blip r:embed="rId5"/>
          <a:stretch>
            <a:fillRect/>
          </a:stretch>
        </p:blipFill>
        <p:spPr>
          <a:xfrm>
            <a:off x="262646" y="2916484"/>
            <a:ext cx="7955279" cy="2817255"/>
          </a:xfrm>
          <a:prstGeom prst="rect">
            <a:avLst/>
          </a:prstGeom>
          <a:ln>
            <a:solidFill>
              <a:schemeClr val="tx1"/>
            </a:solidFill>
          </a:ln>
        </p:spPr>
      </p:pic>
      <p:pic>
        <p:nvPicPr>
          <p:cNvPr id="8" name="Picture 7">
            <a:extLst>
              <a:ext uri="{FF2B5EF4-FFF2-40B4-BE49-F238E27FC236}">
                <a16:creationId xmlns:a16="http://schemas.microsoft.com/office/drawing/2014/main" id="{7578D349-90F5-EF4D-A094-C12E37DF2F10}"/>
              </a:ext>
            </a:extLst>
          </p:cNvPr>
          <p:cNvPicPr>
            <a:picLocks noChangeAspect="1"/>
          </p:cNvPicPr>
          <p:nvPr/>
        </p:nvPicPr>
        <p:blipFill>
          <a:blip r:embed="rId6"/>
          <a:stretch>
            <a:fillRect/>
          </a:stretch>
        </p:blipFill>
        <p:spPr>
          <a:xfrm>
            <a:off x="262647" y="5818377"/>
            <a:ext cx="7955279" cy="831999"/>
          </a:xfrm>
          <a:prstGeom prst="rect">
            <a:avLst/>
          </a:prstGeom>
          <a:ln>
            <a:solidFill>
              <a:schemeClr val="tx1"/>
            </a:solidFill>
          </a:ln>
        </p:spPr>
      </p:pic>
      <p:sp>
        <p:nvSpPr>
          <p:cNvPr id="7" name="Rectangle 6">
            <a:extLst>
              <a:ext uri="{FF2B5EF4-FFF2-40B4-BE49-F238E27FC236}">
                <a16:creationId xmlns:a16="http://schemas.microsoft.com/office/drawing/2014/main" id="{021221D0-2308-D847-96C4-BD0B7E16CC36}"/>
              </a:ext>
            </a:extLst>
          </p:cNvPr>
          <p:cNvSpPr/>
          <p:nvPr/>
        </p:nvSpPr>
        <p:spPr>
          <a:xfrm>
            <a:off x="4330700" y="277876"/>
            <a:ext cx="1524000" cy="2707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CFA7836-5D59-7A4C-8502-C0DC3BB39012}"/>
              </a:ext>
            </a:extLst>
          </p:cNvPr>
          <p:cNvSpPr/>
          <p:nvPr/>
        </p:nvSpPr>
        <p:spPr>
          <a:xfrm>
            <a:off x="437134" y="537084"/>
            <a:ext cx="1524000" cy="270764"/>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0B6955E-32D4-734F-9CD6-8F101659EA6A}"/>
              </a:ext>
            </a:extLst>
          </p:cNvPr>
          <p:cNvSpPr/>
          <p:nvPr/>
        </p:nvSpPr>
        <p:spPr>
          <a:xfrm>
            <a:off x="1516634" y="1499771"/>
            <a:ext cx="1524000" cy="27076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23F2B67-A650-A743-BA98-5C5B0FF55D04}"/>
              </a:ext>
            </a:extLst>
          </p:cNvPr>
          <p:cNvSpPr/>
          <p:nvPr/>
        </p:nvSpPr>
        <p:spPr>
          <a:xfrm>
            <a:off x="2278634" y="2406198"/>
            <a:ext cx="1524000" cy="270764"/>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F5F6123-494B-F44B-8813-C7280540BA4A}"/>
              </a:ext>
            </a:extLst>
          </p:cNvPr>
          <p:cNvSpPr/>
          <p:nvPr/>
        </p:nvSpPr>
        <p:spPr>
          <a:xfrm>
            <a:off x="353568" y="1956643"/>
            <a:ext cx="1524000" cy="27076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82D8D5E-EA3B-0A4F-B57C-A31217CFF51D}"/>
              </a:ext>
            </a:extLst>
          </p:cNvPr>
          <p:cNvSpPr/>
          <p:nvPr/>
        </p:nvSpPr>
        <p:spPr>
          <a:xfrm>
            <a:off x="3568700" y="3156006"/>
            <a:ext cx="1524000" cy="27076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7E22BE1-4E6E-A34F-8CCD-15FBC846EEF5}"/>
              </a:ext>
            </a:extLst>
          </p:cNvPr>
          <p:cNvSpPr/>
          <p:nvPr/>
        </p:nvSpPr>
        <p:spPr>
          <a:xfrm>
            <a:off x="596900" y="5865999"/>
            <a:ext cx="1524000" cy="27076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5D2DA9C-6311-A64E-B8BB-434F12F6DB07}"/>
              </a:ext>
            </a:extLst>
          </p:cNvPr>
          <p:cNvSpPr/>
          <p:nvPr/>
        </p:nvSpPr>
        <p:spPr>
          <a:xfrm>
            <a:off x="4546600" y="5848974"/>
            <a:ext cx="1524000" cy="27076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2D9FE86-CFA8-894F-B700-F2649C80901B}"/>
              </a:ext>
            </a:extLst>
          </p:cNvPr>
          <p:cNvSpPr/>
          <p:nvPr/>
        </p:nvSpPr>
        <p:spPr>
          <a:xfrm>
            <a:off x="2507234" y="6329984"/>
            <a:ext cx="1524000" cy="270764"/>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8514C2F-C6B8-F64E-B22D-1A624B9AE5C0}"/>
              </a:ext>
            </a:extLst>
          </p:cNvPr>
          <p:cNvSpPr txBox="1"/>
          <p:nvPr/>
        </p:nvSpPr>
        <p:spPr>
          <a:xfrm>
            <a:off x="8496300" y="4990913"/>
            <a:ext cx="1966213" cy="1200329"/>
          </a:xfrm>
          <a:prstGeom prst="rect">
            <a:avLst/>
          </a:prstGeom>
          <a:solidFill>
            <a:schemeClr val="bg1">
              <a:lumMod val="85000"/>
            </a:schemeClr>
          </a:solidFill>
          <a:ln>
            <a:solidFill>
              <a:schemeClr val="bg1">
                <a:lumMod val="50000"/>
              </a:schemeClr>
            </a:solidFill>
          </a:ln>
        </p:spPr>
        <p:txBody>
          <a:bodyPr wrap="square" rtlCol="0">
            <a:spAutoFit/>
          </a:bodyPr>
          <a:lstStyle/>
          <a:p>
            <a:r>
              <a:rPr lang="en-US" b="1" dirty="0">
                <a:solidFill>
                  <a:srgbClr val="FF0000"/>
                </a:solidFill>
              </a:rPr>
              <a:t>PRICE</a:t>
            </a:r>
          </a:p>
          <a:p>
            <a:r>
              <a:rPr lang="en-US" b="1" dirty="0">
                <a:solidFill>
                  <a:srgbClr val="FFFF00"/>
                </a:solidFill>
              </a:rPr>
              <a:t>AUTHENTICITY</a:t>
            </a:r>
            <a:br>
              <a:rPr lang="en-US" b="1" dirty="0"/>
            </a:br>
            <a:r>
              <a:rPr lang="en-US" b="1" dirty="0">
                <a:solidFill>
                  <a:srgbClr val="00B050"/>
                </a:solidFill>
              </a:rPr>
              <a:t>SIZE</a:t>
            </a:r>
            <a:br>
              <a:rPr lang="en-US" b="1" dirty="0"/>
            </a:br>
            <a:r>
              <a:rPr lang="en-US" b="1" dirty="0">
                <a:solidFill>
                  <a:srgbClr val="00B0F0"/>
                </a:solidFill>
              </a:rPr>
              <a:t>APPEARANCE</a:t>
            </a:r>
          </a:p>
        </p:txBody>
      </p:sp>
      <p:sp>
        <p:nvSpPr>
          <p:cNvPr id="19" name="Rectangle 18">
            <a:extLst>
              <a:ext uri="{FF2B5EF4-FFF2-40B4-BE49-F238E27FC236}">
                <a16:creationId xmlns:a16="http://schemas.microsoft.com/office/drawing/2014/main" id="{3C018FC2-38F8-F24F-B260-4262153AC2D1}"/>
              </a:ext>
            </a:extLst>
          </p:cNvPr>
          <p:cNvSpPr/>
          <p:nvPr/>
        </p:nvSpPr>
        <p:spPr>
          <a:xfrm>
            <a:off x="2507234" y="5432649"/>
            <a:ext cx="1524000" cy="2707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ACF5714-579C-C143-AF37-C5FC1EAFB4A4}"/>
              </a:ext>
            </a:extLst>
          </p:cNvPr>
          <p:cNvSpPr/>
          <p:nvPr/>
        </p:nvSpPr>
        <p:spPr>
          <a:xfrm>
            <a:off x="836173" y="2926895"/>
            <a:ext cx="1524000" cy="27076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638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FCB58-4437-6F4F-9652-B08A526A1885}"/>
              </a:ext>
            </a:extLst>
          </p:cNvPr>
          <p:cNvSpPr>
            <a:spLocks noGrp="1"/>
          </p:cNvSpPr>
          <p:nvPr>
            <p:ph type="title"/>
          </p:nvPr>
        </p:nvSpPr>
        <p:spPr/>
        <p:txBody>
          <a:bodyPr/>
          <a:lstStyle/>
          <a:p>
            <a:r>
              <a:rPr lang="en-US" dirty="0"/>
              <a:t>Outputs of a Topic Model</a:t>
            </a:r>
          </a:p>
        </p:txBody>
      </p:sp>
      <p:sp>
        <p:nvSpPr>
          <p:cNvPr id="3" name="Content Placeholder 2">
            <a:extLst>
              <a:ext uri="{FF2B5EF4-FFF2-40B4-BE49-F238E27FC236}">
                <a16:creationId xmlns:a16="http://schemas.microsoft.com/office/drawing/2014/main" id="{463D4040-15AA-044F-98A5-41F13E19109D}"/>
              </a:ext>
            </a:extLst>
          </p:cNvPr>
          <p:cNvSpPr>
            <a:spLocks noGrp="1"/>
          </p:cNvSpPr>
          <p:nvPr>
            <p:ph idx="1"/>
          </p:nvPr>
        </p:nvSpPr>
        <p:spPr/>
        <p:txBody>
          <a:bodyPr/>
          <a:lstStyle/>
          <a:p>
            <a:pPr marL="514350" indent="-514350">
              <a:buFont typeface="+mj-lt"/>
              <a:buAutoNum type="arabicPeriod"/>
            </a:pPr>
            <a:r>
              <a:rPr lang="en-US" dirty="0"/>
              <a:t>Clusters of documents that the model has grouped based on topics and </a:t>
            </a:r>
          </a:p>
          <a:p>
            <a:pPr marL="514350" indent="-514350">
              <a:buFont typeface="+mj-lt"/>
              <a:buAutoNum type="arabicPeriod"/>
            </a:pPr>
            <a:r>
              <a:rPr lang="en-US" dirty="0"/>
              <a:t>Clusters of words (topics) that the model has used to infer the relations.</a:t>
            </a:r>
          </a:p>
          <a:p>
            <a:endParaRPr lang="en-US" dirty="0"/>
          </a:p>
        </p:txBody>
      </p:sp>
    </p:spTree>
    <p:extLst>
      <p:ext uri="{BB962C8B-B14F-4D97-AF65-F5344CB8AC3E}">
        <p14:creationId xmlns:p14="http://schemas.microsoft.com/office/powerpoint/2010/main" val="1370300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A753-0F03-9746-AD70-ECBA0573D8D2}"/>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8304CFE4-53C3-C342-82F3-5FB25F8CE444}"/>
              </a:ext>
            </a:extLst>
          </p:cNvPr>
          <p:cNvSpPr>
            <a:spLocks noGrp="1"/>
          </p:cNvSpPr>
          <p:nvPr>
            <p:ph idx="1"/>
          </p:nvPr>
        </p:nvSpPr>
        <p:spPr/>
        <p:txBody>
          <a:bodyPr>
            <a:normAutofit fontScale="77500" lnSpcReduction="20000"/>
          </a:bodyPr>
          <a:lstStyle/>
          <a:p>
            <a:pPr algn="just"/>
            <a:r>
              <a:rPr lang="en-US" dirty="0"/>
              <a:t>Twitter attracts a wide range and variety of users and topics, and users of the platform use it as an outlet to discuss and inform their viewpoints.</a:t>
            </a:r>
          </a:p>
          <a:p>
            <a:pPr algn="just"/>
            <a:r>
              <a:rPr lang="en-US" dirty="0"/>
              <a:t>Valuable text mining data pool that can be leveraged to discover the underlying themes of conversations happening at any given time</a:t>
            </a:r>
          </a:p>
          <a:p>
            <a:pPr algn="just"/>
            <a:r>
              <a:rPr lang="en-US" dirty="0"/>
              <a:t>However, manually reading and making sense of all the tweets to identify the themes and topics of discussions is not always practical.</a:t>
            </a:r>
          </a:p>
          <a:p>
            <a:pPr algn="just"/>
            <a:r>
              <a:rPr lang="en-US" dirty="0"/>
              <a:t>A text mining approach can be adopted to get a </a:t>
            </a:r>
            <a:r>
              <a:rPr lang="en-US" i="1" dirty="0"/>
              <a:t>big picture</a:t>
            </a:r>
            <a:r>
              <a:rPr lang="en-US" dirty="0"/>
              <a:t> idea of general discussion topics. </a:t>
            </a:r>
          </a:p>
          <a:p>
            <a:pPr algn="just"/>
            <a:r>
              <a:rPr lang="en-US" dirty="0"/>
              <a:t>Topic modeling can help distill information into a more usable and actionable format.</a:t>
            </a:r>
          </a:p>
        </p:txBody>
      </p:sp>
    </p:spTree>
    <p:extLst>
      <p:ext uri="{BB962C8B-B14F-4D97-AF65-F5344CB8AC3E}">
        <p14:creationId xmlns:p14="http://schemas.microsoft.com/office/powerpoint/2010/main" val="2034779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9068E-9551-914B-A877-8449CB384B68}"/>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64C19ACD-6CFA-3245-95F0-2AA1977206C3}"/>
              </a:ext>
            </a:extLst>
          </p:cNvPr>
          <p:cNvSpPr>
            <a:spLocks noGrp="1"/>
          </p:cNvSpPr>
          <p:nvPr>
            <p:ph idx="1"/>
          </p:nvPr>
        </p:nvSpPr>
        <p:spPr/>
        <p:txBody>
          <a:bodyPr>
            <a:normAutofit fontScale="92500" lnSpcReduction="10000"/>
          </a:bodyPr>
          <a:lstStyle/>
          <a:p>
            <a:r>
              <a:rPr lang="en-US" dirty="0"/>
              <a:t>As a data science engineer at Twitter-India, I am tasked to improve Twitter's search algorithm to show more context-based results rather than just query-based results. </a:t>
            </a:r>
          </a:p>
          <a:p>
            <a:r>
              <a:rPr lang="en-US" dirty="0"/>
              <a:t>I use topic models to discover latent themes in the users' posts specifically originating from India to improve the search engine's performance. </a:t>
            </a:r>
          </a:p>
          <a:p>
            <a:r>
              <a:rPr lang="en-US" dirty="0"/>
              <a:t>Helping users find relevant information will lead to more engagement on the platform and drive user monetization.</a:t>
            </a:r>
          </a:p>
          <a:p>
            <a:endParaRPr lang="en-US" dirty="0"/>
          </a:p>
        </p:txBody>
      </p:sp>
    </p:spTree>
    <p:extLst>
      <p:ext uri="{BB962C8B-B14F-4D97-AF65-F5344CB8AC3E}">
        <p14:creationId xmlns:p14="http://schemas.microsoft.com/office/powerpoint/2010/main" val="2947547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458D7-AA5E-044C-A43F-0D28BACAC16B}"/>
              </a:ext>
            </a:extLst>
          </p:cNvPr>
          <p:cNvSpPr>
            <a:spLocks noGrp="1"/>
          </p:cNvSpPr>
          <p:nvPr>
            <p:ph type="title"/>
          </p:nvPr>
        </p:nvSpPr>
        <p:spPr/>
        <p:txBody>
          <a:bodyPr/>
          <a:lstStyle/>
          <a:p>
            <a:r>
              <a:rPr lang="en-US" dirty="0"/>
              <a:t>Modeling Options</a:t>
            </a:r>
          </a:p>
        </p:txBody>
      </p:sp>
      <p:sp>
        <p:nvSpPr>
          <p:cNvPr id="3" name="Content Placeholder 2">
            <a:extLst>
              <a:ext uri="{FF2B5EF4-FFF2-40B4-BE49-F238E27FC236}">
                <a16:creationId xmlns:a16="http://schemas.microsoft.com/office/drawing/2014/main" id="{C4EC1955-CDDB-FB4B-ABD4-D65EE3C3C523}"/>
              </a:ext>
            </a:extLst>
          </p:cNvPr>
          <p:cNvSpPr>
            <a:spLocks noGrp="1"/>
          </p:cNvSpPr>
          <p:nvPr>
            <p:ph idx="1"/>
          </p:nvPr>
        </p:nvSpPr>
        <p:spPr>
          <a:xfrm>
            <a:off x="1115568" y="2084294"/>
            <a:ext cx="10168128" cy="4087906"/>
          </a:xfrm>
        </p:spPr>
        <p:txBody>
          <a:bodyPr>
            <a:normAutofit fontScale="85000" lnSpcReduction="20000"/>
          </a:bodyPr>
          <a:lstStyle/>
          <a:p>
            <a:pPr algn="just"/>
            <a:r>
              <a:rPr lang="en-US" dirty="0"/>
              <a:t>Some of the well-known topic modelling techniques are Latent Semantic Analysis (</a:t>
            </a:r>
            <a:r>
              <a:rPr lang="en-US" b="1" dirty="0"/>
              <a:t>LSA</a:t>
            </a:r>
            <a:r>
              <a:rPr lang="en-US" dirty="0"/>
              <a:t>), Probabilistic Latent Semantic Analysis (</a:t>
            </a:r>
            <a:r>
              <a:rPr lang="en-US" b="1" dirty="0"/>
              <a:t>PLSA</a:t>
            </a:r>
            <a:r>
              <a:rPr lang="en-US" dirty="0"/>
              <a:t>), Latent Dirichlet Allocation (</a:t>
            </a:r>
            <a:r>
              <a:rPr lang="en-US" b="1" dirty="0"/>
              <a:t>LDA</a:t>
            </a:r>
            <a:r>
              <a:rPr lang="en-US" dirty="0"/>
              <a:t>), and Correlated Topic Model (</a:t>
            </a:r>
            <a:r>
              <a:rPr lang="en-US" b="1" dirty="0"/>
              <a:t>CTM</a:t>
            </a:r>
            <a:r>
              <a:rPr lang="en-US" dirty="0"/>
              <a:t>).</a:t>
            </a:r>
          </a:p>
          <a:p>
            <a:pPr algn="just"/>
            <a:r>
              <a:rPr lang="en-US" b="1" dirty="0"/>
              <a:t>LDA Models:- </a:t>
            </a:r>
            <a:r>
              <a:rPr lang="en-US" dirty="0"/>
              <a:t>The word </a:t>
            </a:r>
            <a:r>
              <a:rPr lang="en-US" b="1" dirty="0"/>
              <a:t>‘Latent’</a:t>
            </a:r>
            <a:r>
              <a:rPr lang="en-US" dirty="0"/>
              <a:t> indicates that the model discovers the ‘yet-to-be-found’ or hidden topics from the documents. </a:t>
            </a:r>
            <a:r>
              <a:rPr lang="en-US" b="1" dirty="0"/>
              <a:t>‘Dirichlet’</a:t>
            </a:r>
            <a:r>
              <a:rPr lang="en-US" dirty="0"/>
              <a:t> indicates LDA’s assumption that the distribution of topics in a document and the distribution of words in topics are both Dirichlet distributions. ‘</a:t>
            </a:r>
            <a:r>
              <a:rPr lang="en-US" b="1" dirty="0"/>
              <a:t>Allocation’ </a:t>
            </a:r>
            <a:r>
              <a:rPr lang="en-US" dirty="0"/>
              <a:t>indicates the distribution of topics in the document.</a:t>
            </a:r>
          </a:p>
          <a:p>
            <a:pPr algn="just"/>
            <a:r>
              <a:rPr lang="en-US" b="1" dirty="0"/>
              <a:t>Short Text Topic Modeling:- </a:t>
            </a:r>
            <a:r>
              <a:rPr lang="en-US" dirty="0"/>
              <a:t>Gibbs Sampling Dirichlet Mixture Model assumes one topic per document. Based on Gibbs sampling</a:t>
            </a:r>
            <a:endParaRPr lang="en-US" b="1" dirty="0"/>
          </a:p>
          <a:p>
            <a:pPr algn="just"/>
            <a:endParaRPr lang="en-US" dirty="0"/>
          </a:p>
        </p:txBody>
      </p:sp>
    </p:spTree>
    <p:extLst>
      <p:ext uri="{BB962C8B-B14F-4D97-AF65-F5344CB8AC3E}">
        <p14:creationId xmlns:p14="http://schemas.microsoft.com/office/powerpoint/2010/main" val="2073589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6A2DE-1662-A34E-8F5C-D6D42B54257A}"/>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D5F18E34-0801-6F46-886F-D370AA95D7DA}"/>
              </a:ext>
            </a:extLst>
          </p:cNvPr>
          <p:cNvSpPr>
            <a:spLocks noGrp="1"/>
          </p:cNvSpPr>
          <p:nvPr>
            <p:ph idx="1"/>
          </p:nvPr>
        </p:nvSpPr>
        <p:spPr>
          <a:xfrm>
            <a:off x="1115568" y="2030506"/>
            <a:ext cx="10168128" cy="4424082"/>
          </a:xfrm>
        </p:spPr>
        <p:txBody>
          <a:bodyPr>
            <a:normAutofit fontScale="70000" lnSpcReduction="20000"/>
          </a:bodyPr>
          <a:lstStyle/>
          <a:p>
            <a:pPr algn="just"/>
            <a:r>
              <a:rPr lang="en-US" dirty="0" err="1"/>
              <a:t>Snscrape</a:t>
            </a:r>
            <a:r>
              <a:rPr lang="en-US" dirty="0"/>
              <a:t> has a Python wrapper for Twitter with support for users, user profiles, hashtags, searches, threads, and list posts. It has 2 distinct advantages over </a:t>
            </a:r>
            <a:r>
              <a:rPr lang="en-US" dirty="0" err="1"/>
              <a:t>Tweepy</a:t>
            </a:r>
            <a:r>
              <a:rPr lang="en-US" dirty="0"/>
              <a:t>:</a:t>
            </a:r>
          </a:p>
          <a:p>
            <a:pPr lvl="1" algn="just"/>
            <a:r>
              <a:rPr lang="en-US" dirty="0"/>
              <a:t>You do not need an API key to scrape tweets.</a:t>
            </a:r>
          </a:p>
          <a:p>
            <a:pPr lvl="1" algn="just"/>
            <a:r>
              <a:rPr lang="en-US" dirty="0" err="1"/>
              <a:t>Snscrape's</a:t>
            </a:r>
            <a:r>
              <a:rPr lang="en-US" dirty="0"/>
              <a:t> search function works the same way as Twitter's search.</a:t>
            </a:r>
          </a:p>
          <a:p>
            <a:pPr algn="just"/>
            <a:r>
              <a:rPr lang="en-US" dirty="0"/>
              <a:t>I used the ‘near’ ‘Geo’ operator to filter out tweets by location around the top 25 cities by population in India. </a:t>
            </a:r>
          </a:p>
          <a:p>
            <a:pPr algn="just"/>
            <a:r>
              <a:rPr lang="en-US" dirty="0"/>
              <a:t>A typical search query to scrape tweets around a given city will look something like this:</a:t>
            </a:r>
          </a:p>
          <a:p>
            <a:pPr lvl="1" algn="just"/>
            <a:r>
              <a:rPr lang="en-US" b="1" dirty="0">
                <a:solidFill>
                  <a:srgbClr val="00B0F0"/>
                </a:solidFill>
                <a:highlight>
                  <a:srgbClr val="FFFF00"/>
                </a:highlight>
              </a:rPr>
              <a:t>`</a:t>
            </a:r>
            <a:r>
              <a:rPr lang="en-US" b="1" dirty="0" err="1">
                <a:solidFill>
                  <a:srgbClr val="00B0F0"/>
                </a:solidFill>
                <a:highlight>
                  <a:srgbClr val="FFFF00"/>
                </a:highlight>
              </a:rPr>
              <a:t>f'near</a:t>
            </a:r>
            <a:r>
              <a:rPr lang="en-US" b="1" dirty="0">
                <a:solidFill>
                  <a:srgbClr val="00B0F0"/>
                </a:solidFill>
                <a:highlight>
                  <a:srgbClr val="FFFF00"/>
                </a:highlight>
              </a:rPr>
              <a:t>:{city} within:200km since:{since} until:{until} </a:t>
            </a:r>
            <a:r>
              <a:rPr lang="en-US" b="1" dirty="0" err="1">
                <a:solidFill>
                  <a:srgbClr val="00B0F0"/>
                </a:solidFill>
                <a:highlight>
                  <a:srgbClr val="FFFF00"/>
                </a:highlight>
              </a:rPr>
              <a:t>lang:en</a:t>
            </a:r>
            <a:r>
              <a:rPr lang="en-US" b="1" dirty="0">
                <a:solidFill>
                  <a:srgbClr val="00B0F0"/>
                </a:solidFill>
                <a:highlight>
                  <a:srgbClr val="FFFF00"/>
                </a:highlight>
              </a:rPr>
              <a:t> -</a:t>
            </a:r>
            <a:r>
              <a:rPr lang="en-US" b="1" dirty="0" err="1">
                <a:solidFill>
                  <a:srgbClr val="00B0F0"/>
                </a:solidFill>
                <a:highlight>
                  <a:srgbClr val="FFFF00"/>
                </a:highlight>
              </a:rPr>
              <a:t>filter:retweets</a:t>
            </a:r>
            <a:r>
              <a:rPr lang="en-US" b="1" dirty="0">
                <a:solidFill>
                  <a:srgbClr val="00B0F0"/>
                </a:solidFill>
                <a:highlight>
                  <a:srgbClr val="FFFF00"/>
                </a:highlight>
              </a:rPr>
              <a:t> -</a:t>
            </a:r>
            <a:r>
              <a:rPr lang="en-US" b="1" dirty="0" err="1">
                <a:solidFill>
                  <a:srgbClr val="00B0F0"/>
                </a:solidFill>
                <a:highlight>
                  <a:srgbClr val="FFFF00"/>
                </a:highlight>
              </a:rPr>
              <a:t>filter:replies</a:t>
            </a:r>
            <a:r>
              <a:rPr lang="en-US" b="1" dirty="0">
                <a:solidFill>
                  <a:srgbClr val="00B0F0"/>
                </a:solidFill>
                <a:highlight>
                  <a:srgbClr val="FFFF00"/>
                </a:highlight>
              </a:rPr>
              <a:t> </a:t>
            </a:r>
            <a:r>
              <a:rPr lang="en-US" b="1" dirty="0" err="1">
                <a:solidFill>
                  <a:srgbClr val="00B0F0"/>
                </a:solidFill>
                <a:highlight>
                  <a:srgbClr val="FFFF00"/>
                </a:highlight>
              </a:rPr>
              <a:t>filter:verified</a:t>
            </a:r>
            <a:r>
              <a:rPr lang="en-US" b="1" dirty="0">
                <a:solidFill>
                  <a:srgbClr val="00B0F0"/>
                </a:solidFill>
                <a:highlight>
                  <a:srgbClr val="FFFF00"/>
                </a:highlight>
              </a:rPr>
              <a:t>')`. </a:t>
            </a:r>
          </a:p>
          <a:p>
            <a:pPr lvl="1" algn="just"/>
            <a:r>
              <a:rPr lang="en-US" dirty="0"/>
              <a:t>The ‘city’, ‘since’ and ‘date’ parameters represent a given city name, start date and end date of search query respectively. </a:t>
            </a:r>
          </a:p>
          <a:p>
            <a:pPr lvl="1" algn="just"/>
            <a:r>
              <a:rPr lang="en-US" dirty="0"/>
              <a:t>I applied additional filters to the search results to limit the number of search results.</a:t>
            </a:r>
          </a:p>
          <a:p>
            <a:pPr algn="just"/>
            <a:r>
              <a:rPr lang="en-US" dirty="0"/>
              <a:t>The final dataset contained 400k tweets</a:t>
            </a:r>
          </a:p>
        </p:txBody>
      </p:sp>
    </p:spTree>
    <p:extLst>
      <p:ext uri="{BB962C8B-B14F-4D97-AF65-F5344CB8AC3E}">
        <p14:creationId xmlns:p14="http://schemas.microsoft.com/office/powerpoint/2010/main" val="4232499082"/>
      </p:ext>
    </p:extLst>
  </p:cSld>
  <p:clrMapOvr>
    <a:masterClrMapping/>
  </p:clrMapOvr>
</p:sld>
</file>

<file path=ppt/theme/theme1.xml><?xml version="1.0" encoding="utf-8"?>
<a:theme xmlns:a="http://schemas.openxmlformats.org/drawingml/2006/main" name="AccentBoxVTI">
  <a:themeElements>
    <a:clrScheme name="Blue">
      <a:dk1>
        <a:srgbClr val="000000"/>
      </a:dk1>
      <a:lt1>
        <a:srgbClr val="FFFFFF"/>
      </a:lt1>
      <a:dk2>
        <a:srgbClr val="153A63"/>
      </a:dk2>
      <a:lt2>
        <a:srgbClr val="DBEFF9"/>
      </a:lt2>
      <a:accent1>
        <a:srgbClr val="0F6FC6"/>
      </a:accent1>
      <a:accent2>
        <a:srgbClr val="009DD9"/>
      </a:accent2>
      <a:accent3>
        <a:srgbClr val="09B8C0"/>
      </a:accent3>
      <a:accent4>
        <a:srgbClr val="0EBC8C"/>
      </a:accent4>
      <a:accent5>
        <a:srgbClr val="71B959"/>
      </a:accent5>
      <a:accent6>
        <a:srgbClr val="96B042"/>
      </a:accent6>
      <a:hlink>
        <a:srgbClr val="C37400"/>
      </a:hlink>
      <a:folHlink>
        <a:srgbClr val="4F9085"/>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2515</TotalTime>
  <Words>2849</Words>
  <Application>Microsoft Macintosh PowerPoint</Application>
  <PresentationFormat>Widescreen</PresentationFormat>
  <Paragraphs>235</Paragraphs>
  <Slides>20</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Avenir Next LT Pro</vt:lpstr>
      <vt:lpstr>Calibri</vt:lpstr>
      <vt:lpstr>AccentBoxVTI</vt:lpstr>
      <vt:lpstr>Topic Modeling Approach to Improve Twitter’s Search Algorithm</vt:lpstr>
      <vt:lpstr>COVID vs OMICRON</vt:lpstr>
      <vt:lpstr>What is Topic Modeling?</vt:lpstr>
      <vt:lpstr>PowerPoint Presentation</vt:lpstr>
      <vt:lpstr>Outputs of a Topic Model</vt:lpstr>
      <vt:lpstr>Motivation</vt:lpstr>
      <vt:lpstr>Problem Statement</vt:lpstr>
      <vt:lpstr>Modeling Options</vt:lpstr>
      <vt:lpstr>Dataset</vt:lpstr>
      <vt:lpstr>Modeling Methodology</vt:lpstr>
      <vt:lpstr>PowerPoint Presentation</vt:lpstr>
      <vt:lpstr>Results … cont’d</vt:lpstr>
      <vt:lpstr>Base LDA model</vt:lpstr>
      <vt:lpstr>Best LDA Model</vt:lpstr>
      <vt:lpstr>WordCloud – Top 10 Topics</vt:lpstr>
      <vt:lpstr>Document Count Distribution</vt:lpstr>
      <vt:lpstr>Distribution of Document Word Counts</vt:lpstr>
      <vt:lpstr>Modeling Trending Topics</vt:lpstr>
      <vt:lpstr>PowerPoint Presentation</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 Modeling Approach to Improve Twitter’s Search Algorithm</dc:title>
  <dc:creator>Ganesh Anuja Angad Morye</dc:creator>
  <cp:lastModifiedBy>Ganesh Anuja Angad Morye</cp:lastModifiedBy>
  <cp:revision>6</cp:revision>
  <dcterms:created xsi:type="dcterms:W3CDTF">2021-12-20T05:59:44Z</dcterms:created>
  <dcterms:modified xsi:type="dcterms:W3CDTF">2021-12-22T01:29:09Z</dcterms:modified>
</cp:coreProperties>
</file>